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77" r:id="rId6"/>
    <p:sldId id="278" r:id="rId7"/>
    <p:sldId id="313" r:id="rId8"/>
    <p:sldId id="315" r:id="rId9"/>
    <p:sldId id="282" r:id="rId10"/>
    <p:sldId id="311" r:id="rId11"/>
    <p:sldId id="317" r:id="rId12"/>
    <p:sldId id="318" r:id="rId13"/>
    <p:sldId id="319" r:id="rId14"/>
    <p:sldId id="320" r:id="rId15"/>
    <p:sldId id="322" r:id="rId16"/>
    <p:sldId id="323" r:id="rId17"/>
    <p:sldId id="321" r:id="rId18"/>
    <p:sldId id="325" r:id="rId19"/>
    <p:sldId id="326" r:id="rId20"/>
    <p:sldId id="328" r:id="rId21"/>
    <p:sldId id="327" r:id="rId22"/>
  </p:sldIdLst>
  <p:sldSz cx="12192000" cy="6858000"/>
  <p:notesSz cx="6858000" cy="9144000"/>
  <p:embeddedFontLst>
    <p:embeddedFont>
      <p:font typeface="Chivo" panose="020B0604020202020204" charset="0"/>
      <p:regular r:id="rId24"/>
      <p:bold r:id="rId25"/>
      <p:italic r:id="rId26"/>
      <p:boldItalic r:id="rId27"/>
    </p:embeddedFont>
    <p:embeddedFont>
      <p:font typeface="Zilla Slab" panose="020B0604020202020204"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ardsectie" id="{6066319E-C4CA-472A-A1B3-D7971AD8F4FD}">
          <p14:sldIdLst>
            <p14:sldId id="256"/>
            <p14:sldId id="277"/>
            <p14:sldId id="278"/>
            <p14:sldId id="313"/>
            <p14:sldId id="315"/>
            <p14:sldId id="282"/>
            <p14:sldId id="311"/>
            <p14:sldId id="317"/>
            <p14:sldId id="318"/>
            <p14:sldId id="319"/>
            <p14:sldId id="320"/>
            <p14:sldId id="322"/>
            <p14:sldId id="323"/>
            <p14:sldId id="321"/>
            <p14:sldId id="325"/>
            <p14:sldId id="326"/>
            <p14:sldId id="328"/>
            <p14:sldId id="327"/>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7" roundtripDataSignature="AMtx7mj//1gS1NBKgODqItABtLFpxKs0Y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54"/>
    <a:srgbClr val="F6C7BC"/>
    <a:srgbClr val="77E8E0"/>
    <a:srgbClr val="89CAF5"/>
    <a:srgbClr val="FFF0C1"/>
    <a:srgbClr val="FFEC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80131" autoAdjust="0"/>
  </p:normalViewPr>
  <p:slideViewPr>
    <p:cSldViewPr snapToGrid="0">
      <p:cViewPr varScale="1">
        <p:scale>
          <a:sx n="88" d="100"/>
          <a:sy n="88" d="100"/>
        </p:scale>
        <p:origin x="17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79"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77" Type="http://customschemas.google.com/relationships/presentationmetadata" Target="metadata"/><Relationship Id="rId8" Type="http://schemas.openxmlformats.org/officeDocument/2006/relationships/slide" Target="slides/slide4.xml"/><Relationship Id="rId8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9A4EB523-1F67-EC81-17DF-9CC69CA70FE2}"/>
            </a:ext>
          </a:extLst>
        </p:cNvPr>
        <p:cNvGrpSpPr/>
        <p:nvPr/>
      </p:nvGrpSpPr>
      <p:grpSpPr>
        <a:xfrm>
          <a:off x="0" y="0"/>
          <a:ext cx="0" cy="0"/>
          <a:chOff x="0" y="0"/>
          <a:chExt cx="0" cy="0"/>
        </a:xfrm>
      </p:grpSpPr>
      <p:sp>
        <p:nvSpPr>
          <p:cNvPr id="69" name="Google Shape;69;p1:notes">
            <a:extLst>
              <a:ext uri="{FF2B5EF4-FFF2-40B4-BE49-F238E27FC236}">
                <a16:creationId xmlns:a16="http://schemas.microsoft.com/office/drawing/2014/main" id="{7883B167-6E0A-86D7-67C0-963A6A69A64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p1:notes">
            <a:extLst>
              <a:ext uri="{FF2B5EF4-FFF2-40B4-BE49-F238E27FC236}">
                <a16:creationId xmlns:a16="http://schemas.microsoft.com/office/drawing/2014/main" id="{1D72D64E-96A0-5450-34BF-9694564D32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980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AutoNum type="arabicPeriod"/>
            </a:pPr>
            <a:r>
              <a:rPr lang="en-US" dirty="0"/>
              <a:t>Tracking the satellite: to know where it is when in contact</a:t>
            </a:r>
          </a:p>
          <a:p>
            <a:pPr>
              <a:buAutoNum type="arabicPeriod"/>
            </a:pPr>
            <a:r>
              <a:rPr lang="en-US" dirty="0"/>
              <a:t>Establish communication: to be able to communicate with different satellites or ground stations</a:t>
            </a:r>
          </a:p>
          <a:p>
            <a:pPr>
              <a:buAutoNum type="arabicPeriod"/>
            </a:pPr>
            <a:r>
              <a:rPr lang="en-US" dirty="0"/>
              <a:t>Data exchange: when there is a software update, or the satellite has to send the data it has collected back</a:t>
            </a:r>
          </a:p>
          <a:p>
            <a:pPr>
              <a:buAutoNum type="arabicPeriod"/>
            </a:pPr>
            <a:r>
              <a:rPr lang="en-US" dirty="0"/>
              <a:t>Monitor and Control: We can monitor whether the satellite is operational and correct its operations. For example, GPS satellites have clocks in them which can be different from the clocks on the ground due to relativity and they get corrected for their time delay.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06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frequencies at which satellites send information:</a:t>
            </a:r>
          </a:p>
          <a:p>
            <a:endParaRPr lang="en-US" dirty="0"/>
          </a:p>
          <a:p>
            <a:pPr>
              <a:buAutoNum type="arabicPeriod"/>
            </a:pPr>
            <a:r>
              <a:rPr lang="en-US" dirty="0"/>
              <a:t>Radar waves – used for GPS satellites and very long information ~6+ seconds</a:t>
            </a:r>
          </a:p>
          <a:p>
            <a:pPr>
              <a:buAutoNum type="arabicPeriod"/>
            </a:pPr>
            <a:r>
              <a:rPr lang="en-US" dirty="0"/>
              <a:t>Radio waves – used for communication satellites to correct for minor errors</a:t>
            </a:r>
          </a:p>
          <a:p>
            <a:pPr marL="228600" indent="0">
              <a:buNone/>
            </a:pPr>
            <a:endParaRPr lang="en-US" dirty="0"/>
          </a:p>
          <a:p>
            <a:pPr marL="228600" indent="0">
              <a:buNone/>
            </a:pPr>
            <a:r>
              <a:rPr lang="en-US" dirty="0"/>
              <a:t>These are two frequency parts of the electromagnetic spectrum. They are electromagnetic waves that travel at the speed of light at different frequencies. The frequencies which we see are 10^15, whereas these frequencies are at 10^10 and 10^5 hence our eyes cannot see them!</a:t>
            </a:r>
          </a:p>
          <a:p>
            <a:pPr>
              <a:buAutoNum type="arabicPeriod"/>
            </a:pPr>
            <a:endParaRPr lang="en-US" dirty="0"/>
          </a:p>
          <a:p>
            <a:pPr marL="228600" indent="0">
              <a:buNone/>
            </a:pPr>
            <a:r>
              <a:rPr lang="en-US" dirty="0"/>
              <a:t>There are two frequencies because of the equipment that is used on the satellite. Higher frequency means heavier equipment, which is NOT wanted.</a:t>
            </a:r>
          </a:p>
          <a:p>
            <a:pPr marL="228600" indent="0">
              <a:buNone/>
            </a:pPr>
            <a:endParaRPr lang="en-US" dirty="0"/>
          </a:p>
          <a:p>
            <a:pPr marL="228600" indent="0">
              <a:buNone/>
            </a:pPr>
            <a:r>
              <a:rPr lang="en-US" dirty="0"/>
              <a:t>With high frequency, we can transmit the information across with less power. Also, information will not be confused with noise. What is noise?</a:t>
            </a:r>
          </a:p>
          <a:p>
            <a:pPr marL="457200" indent="-228600">
              <a:buAutoNum type="arabicPeriod"/>
            </a:pPr>
            <a:r>
              <a:rPr lang="en-US" dirty="0"/>
              <a:t>Noise is the equipment error, so very minute signal contributions that are added because of the electronics of the equipment</a:t>
            </a:r>
          </a:p>
          <a:p>
            <a:pPr marL="457200" indent="-228600">
              <a:buAutoNum type="arabicPeriod"/>
            </a:pPr>
            <a:r>
              <a:rPr lang="en-US" dirty="0"/>
              <a:t>Noise is also because of the atmospheric conditions, and the reflection of the waves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922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61045-E084-9EB0-B1D0-80828DE50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23EB3-C1B3-CDDC-7749-C472B93E6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4A4EE-867B-3E65-BB7B-C97CE28A09C6}"/>
              </a:ext>
            </a:extLst>
          </p:cNvPr>
          <p:cNvSpPr>
            <a:spLocks noGrp="1"/>
          </p:cNvSpPr>
          <p:nvPr>
            <p:ph type="body" idx="1"/>
          </p:nvPr>
        </p:nvSpPr>
        <p:spPr/>
        <p:txBody>
          <a:bodyPr/>
          <a:lstStyle/>
          <a:p>
            <a:r>
              <a:rPr lang="en-US" dirty="0"/>
              <a:t>The GIF shows what would happen if we LOWERED the signal frequency</a:t>
            </a:r>
          </a:p>
          <a:p>
            <a:endParaRPr lang="en-US" dirty="0"/>
          </a:p>
          <a:p>
            <a:r>
              <a:rPr lang="en-US" dirty="0"/>
              <a:t>The peak corresponds to the signal power we receive; the tails of the signal is the noise that is prevalent in the system. </a:t>
            </a:r>
          </a:p>
          <a:p>
            <a:endParaRPr lang="en-US" dirty="0"/>
          </a:p>
          <a:p>
            <a:r>
              <a:rPr lang="en-US" dirty="0"/>
              <a:t>As frequency is lowered, there is more contribution of noise in terms of the power contained in the signal.</a:t>
            </a:r>
          </a:p>
        </p:txBody>
      </p:sp>
      <p:sp>
        <p:nvSpPr>
          <p:cNvPr id="4" name="Slide Number Placeholder 3">
            <a:extLst>
              <a:ext uri="{FF2B5EF4-FFF2-40B4-BE49-F238E27FC236}">
                <a16:creationId xmlns:a16="http://schemas.microsoft.com/office/drawing/2014/main" id="{5E3946F9-4B77-1C81-478D-B7838AB6863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866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320C-C57C-D544-7663-499060394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FFCF6-0B29-6FC6-4A3A-631191A6C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1340C-3C65-9C03-3012-C13E5A47FEEE}"/>
              </a:ext>
            </a:extLst>
          </p:cNvPr>
          <p:cNvSpPr>
            <a:spLocks noGrp="1"/>
          </p:cNvSpPr>
          <p:nvPr>
            <p:ph type="body" idx="1"/>
          </p:nvPr>
        </p:nvSpPr>
        <p:spPr/>
        <p:txBody>
          <a:bodyPr/>
          <a:lstStyle/>
          <a:p>
            <a:r>
              <a:rPr lang="en-US" dirty="0"/>
              <a:t>The power that is received is dependent on 4 parameters:</a:t>
            </a:r>
          </a:p>
          <a:p>
            <a:endParaRPr lang="en-US" dirty="0"/>
          </a:p>
          <a:p>
            <a:r>
              <a:rPr lang="en-US" dirty="0"/>
              <a:t>1. The diameter of the dish of the transmitter Dt</a:t>
            </a:r>
          </a:p>
          <a:p>
            <a:r>
              <a:rPr lang="en-US" dirty="0"/>
              <a:t>2. The diameter of the dish of the receiver Dr</a:t>
            </a:r>
          </a:p>
          <a:p>
            <a:r>
              <a:rPr lang="en-US" dirty="0"/>
              <a:t>3. The separation distance between the transmitter and the receiver d</a:t>
            </a:r>
          </a:p>
          <a:p>
            <a:r>
              <a:rPr lang="en-US" dirty="0"/>
              <a:t>4. The signal wavelength lambda</a:t>
            </a:r>
          </a:p>
          <a:p>
            <a:endParaRPr lang="en-US" dirty="0"/>
          </a:p>
          <a:p>
            <a:r>
              <a:rPr lang="en-US" dirty="0"/>
              <a:t>So how does this relate to frequency? [ASK THIS TO THE STUDENTS]</a:t>
            </a:r>
          </a:p>
          <a:p>
            <a:endParaRPr lang="en-US" dirty="0"/>
          </a:p>
          <a:p>
            <a:r>
              <a:rPr lang="en-US" dirty="0"/>
              <a:t>Signal wavelength is a function of the signal speed and the frequency. We know electromagnetic waves travel at the speed of light, and we know that the speed of the signal is simply its wavelength times the frequency. Hence we can write the wavelength</a:t>
            </a:r>
          </a:p>
          <a:p>
            <a:r>
              <a:rPr lang="en-US" dirty="0"/>
              <a:t>As the ratio of its speed and frequency!</a:t>
            </a:r>
          </a:p>
        </p:txBody>
      </p:sp>
      <p:sp>
        <p:nvSpPr>
          <p:cNvPr id="4" name="Slide Number Placeholder 3">
            <a:extLst>
              <a:ext uri="{FF2B5EF4-FFF2-40B4-BE49-F238E27FC236}">
                <a16:creationId xmlns:a16="http://schemas.microsoft.com/office/drawing/2014/main" id="{6C9ADB10-8325-5FE2-BDDE-CE7B3E8396E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26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7F276-6F0E-89DC-A431-E597C1169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5A7D9-CFF1-65BB-0B7D-9B65BE1A0A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2FADE-8C03-C3B6-24E1-B4479BF9FCFD}"/>
              </a:ext>
            </a:extLst>
          </p:cNvPr>
          <p:cNvSpPr>
            <a:spLocks noGrp="1"/>
          </p:cNvSpPr>
          <p:nvPr>
            <p:ph type="body" idx="1"/>
          </p:nvPr>
        </p:nvSpPr>
        <p:spPr/>
        <p:txBody>
          <a:bodyPr/>
          <a:lstStyle/>
          <a:p>
            <a:r>
              <a:rPr lang="en-US" dirty="0"/>
              <a:t>We have two forms of modulation:</a:t>
            </a:r>
          </a:p>
          <a:p>
            <a:endParaRPr lang="en-US" dirty="0"/>
          </a:p>
          <a:p>
            <a:pPr>
              <a:buAutoNum type="arabicPeriod"/>
            </a:pPr>
            <a:r>
              <a:rPr lang="en-US" dirty="0"/>
              <a:t>Amplitude modulation: we encode the amplitude of the modulator signal and increase the carrier wave amplitude to include the information inside</a:t>
            </a:r>
          </a:p>
          <a:p>
            <a:pPr>
              <a:buAutoNum type="arabicPeriod"/>
            </a:pPr>
            <a:r>
              <a:rPr lang="en-US" dirty="0"/>
              <a:t>Frequency modulation: we encode the frequency (i.e. how close two peaks are) to the carrier wave and include the information inside.</a:t>
            </a:r>
          </a:p>
          <a:p>
            <a:pPr>
              <a:buAutoNum type="arabicPeriod"/>
            </a:pPr>
            <a:endParaRPr lang="en-US" dirty="0"/>
          </a:p>
          <a:p>
            <a:pPr marL="228600" indent="0">
              <a:buNone/>
            </a:pPr>
            <a:r>
              <a:rPr lang="en-US" dirty="0"/>
              <a:t>This way, we can send our low frequency information using a high energy signal!</a:t>
            </a:r>
          </a:p>
        </p:txBody>
      </p:sp>
      <p:sp>
        <p:nvSpPr>
          <p:cNvPr id="4" name="Slide Number Placeholder 3">
            <a:extLst>
              <a:ext uri="{FF2B5EF4-FFF2-40B4-BE49-F238E27FC236}">
                <a16:creationId xmlns:a16="http://schemas.microsoft.com/office/drawing/2014/main" id="{94C95B51-2E84-EEFA-3F3E-3C5ECA3765FC}"/>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2182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F5C8-493E-EE39-949E-4D2BCA093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BD28A-31ED-4222-B644-5500A08AE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BCD0C-0A3F-800D-4F58-F97A276B4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F2DCF9-A310-DC2D-E771-FD15D0CDC27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2978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D4CED-A656-7551-739A-D5364A2F7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04A49-E639-4B12-D3B7-E8799A3C7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096F2-95B5-525C-050F-569E1638B4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521564-2B86-2127-7E5F-CCBB3758255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65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FB1C4-9B28-2AE5-5BFA-8D93B4CBD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3B2FF-D15A-6136-5B40-301ADBBD3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9B183-E48D-5F6D-1B06-68FAB2405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61C670-119E-8CDF-18E7-AD30DDE0990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068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Opening">
  <p:cSld name="Slide Opening">
    <p:spTree>
      <p:nvGrpSpPr>
        <p:cNvPr id="1" name="Shape 2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Title and Content" type="obj">
  <p:cSld name="OBJECT">
    <p:spTree>
      <p:nvGrpSpPr>
        <p:cNvPr id="1" name="Shape 62"/>
        <p:cNvGrpSpPr/>
        <p:nvPr/>
      </p:nvGrpSpPr>
      <p:grpSpPr>
        <a:xfrm>
          <a:off x="0" y="0"/>
          <a:ext cx="0" cy="0"/>
          <a:chOff x="0" y="0"/>
          <a:chExt cx="0" cy="0"/>
        </a:xfrm>
      </p:grpSpPr>
      <p:sp>
        <p:nvSpPr>
          <p:cNvPr id="63" name="Google Shape;63;p50"/>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50"/>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5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5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39"/>
          <p:cNvSpPr txBox="1">
            <a:spLocks noGrp="1"/>
          </p:cNvSpPr>
          <p:nvPr>
            <p:ph type="title"/>
          </p:nvPr>
        </p:nvSpPr>
        <p:spPr>
          <a:xfrm>
            <a:off x="285750" y="226874"/>
            <a:ext cx="10515600" cy="5333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p39"/>
          <p:cNvSpPr txBox="1">
            <a:spLocks noGrp="1"/>
          </p:cNvSpPr>
          <p:nvPr>
            <p:ph type="body" idx="1"/>
          </p:nvPr>
        </p:nvSpPr>
        <p:spPr>
          <a:xfrm>
            <a:off x="285750" y="975988"/>
            <a:ext cx="7524751" cy="466281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39"/>
          <p:cNvSpPr>
            <a:spLocks noGrp="1"/>
          </p:cNvSpPr>
          <p:nvPr>
            <p:ph type="pic" idx="2"/>
          </p:nvPr>
        </p:nvSpPr>
        <p:spPr>
          <a:xfrm>
            <a:off x="8029575" y="984453"/>
            <a:ext cx="3688292" cy="4662814"/>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Chart">
  <p:cSld name="Big Chart">
    <p:spTree>
      <p:nvGrpSpPr>
        <p:cNvPr id="1" name="Shape 30"/>
        <p:cNvGrpSpPr/>
        <p:nvPr/>
      </p:nvGrpSpPr>
      <p:grpSpPr>
        <a:xfrm>
          <a:off x="0" y="0"/>
          <a:ext cx="0" cy="0"/>
          <a:chOff x="0" y="0"/>
          <a:chExt cx="0" cy="0"/>
        </a:xfrm>
      </p:grpSpPr>
      <p:sp>
        <p:nvSpPr>
          <p:cNvPr id="31" name="Google Shape;31;p41"/>
          <p:cNvSpPr>
            <a:spLocks noGrp="1"/>
          </p:cNvSpPr>
          <p:nvPr>
            <p:ph type="chart" idx="2"/>
          </p:nvPr>
        </p:nvSpPr>
        <p:spPr>
          <a:xfrm>
            <a:off x="843596" y="1035169"/>
            <a:ext cx="10339800" cy="468935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R="0" lvl="1"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R="0" lvl="2"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R="0" lvl="3"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R="0" lvl="4"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41"/>
          <p:cNvSpPr txBox="1">
            <a:spLocks noGrp="1"/>
          </p:cNvSpPr>
          <p:nvPr>
            <p:ph type="title"/>
          </p:nvPr>
        </p:nvSpPr>
        <p:spPr>
          <a:xfrm>
            <a:off x="285750" y="226874"/>
            <a:ext cx="10515600" cy="5333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Text 1:1">
  <p:cSld name="Picture Text 1:1">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285750" y="226874"/>
            <a:ext cx="10515600" cy="5333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Google Shape;39;p43"/>
          <p:cNvSpPr>
            <a:spLocks noGrp="1"/>
          </p:cNvSpPr>
          <p:nvPr>
            <p:ph type="pic" idx="2"/>
          </p:nvPr>
        </p:nvSpPr>
        <p:spPr>
          <a:xfrm>
            <a:off x="6435846" y="1035169"/>
            <a:ext cx="4689356" cy="4689356"/>
          </a:xfrm>
          <a:prstGeom prst="rect">
            <a:avLst/>
          </a:prstGeom>
          <a:noFill/>
          <a:ln>
            <a:noFill/>
          </a:ln>
        </p:spPr>
      </p:sp>
      <p:sp>
        <p:nvSpPr>
          <p:cNvPr id="40" name="Google Shape;40;p43"/>
          <p:cNvSpPr txBox="1">
            <a:spLocks noGrp="1"/>
          </p:cNvSpPr>
          <p:nvPr>
            <p:ph type="body" idx="1"/>
          </p:nvPr>
        </p:nvSpPr>
        <p:spPr>
          <a:xfrm>
            <a:off x="1174990" y="1035169"/>
            <a:ext cx="4689356" cy="4689356"/>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Chart 1:1">
  <p:cSld name="Picture Chart 1:1">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285750" y="226874"/>
            <a:ext cx="10515600" cy="5333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Google Shape;43;p44"/>
          <p:cNvSpPr txBox="1">
            <a:spLocks noGrp="1"/>
          </p:cNvSpPr>
          <p:nvPr>
            <p:ph type="body" idx="1"/>
          </p:nvPr>
        </p:nvSpPr>
        <p:spPr>
          <a:xfrm>
            <a:off x="1174990" y="1035169"/>
            <a:ext cx="4689356" cy="4689356"/>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44"/>
          <p:cNvSpPr>
            <a:spLocks noGrp="1"/>
          </p:cNvSpPr>
          <p:nvPr>
            <p:ph type="chart" idx="2"/>
          </p:nvPr>
        </p:nvSpPr>
        <p:spPr>
          <a:xfrm>
            <a:off x="6435845" y="1035168"/>
            <a:ext cx="4689356" cy="468935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R="0" lvl="1"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R="0" lvl="2"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R="0" lvl="3"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R="0" lvl="4"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0"/>
        <p:cNvGrpSpPr/>
        <p:nvPr/>
      </p:nvGrpSpPr>
      <p:grpSpPr>
        <a:xfrm>
          <a:off x="0" y="0"/>
          <a:ext cx="0" cy="0"/>
          <a:chOff x="0" y="0"/>
          <a:chExt cx="0" cy="0"/>
        </a:xfrm>
      </p:grpSpPr>
      <p:sp>
        <p:nvSpPr>
          <p:cNvPr id="51" name="Google Shape;51;p4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04654"/>
              </a:buClr>
              <a:buSzPts val="2400"/>
              <a:buFont typeface="Arial"/>
              <a:buNone/>
              <a:defRPr sz="2400" b="0" i="0" u="none" strike="noStrike" cap="none">
                <a:solidFill>
                  <a:srgbClr val="304654"/>
                </a:solidFill>
                <a:latin typeface="Zilla Slab"/>
                <a:ea typeface="Zilla Slab"/>
                <a:cs typeface="Zilla Slab"/>
                <a:sym typeface="Zilla Slab"/>
              </a:defRPr>
            </a:lvl1pPr>
            <a:lvl2pPr marR="0" lvl="1" algn="ctr" rtl="0">
              <a:lnSpc>
                <a:spcPct val="90000"/>
              </a:lnSpc>
              <a:spcBef>
                <a:spcPts val="500"/>
              </a:spcBef>
              <a:spcAft>
                <a:spcPts val="0"/>
              </a:spcAft>
              <a:buClr>
                <a:srgbClr val="304654"/>
              </a:buClr>
              <a:buSzPts val="2000"/>
              <a:buFont typeface="Arial"/>
              <a:buNone/>
              <a:defRPr sz="2000" b="0" i="0" u="none" strike="noStrike" cap="none">
                <a:solidFill>
                  <a:srgbClr val="304654"/>
                </a:solidFill>
                <a:latin typeface="Zilla Slab"/>
                <a:ea typeface="Zilla Slab"/>
                <a:cs typeface="Zilla Slab"/>
                <a:sym typeface="Zilla Slab"/>
              </a:defRPr>
            </a:lvl2pPr>
            <a:lvl3pPr marR="0" lvl="2" algn="ctr" rtl="0">
              <a:lnSpc>
                <a:spcPct val="90000"/>
              </a:lnSpc>
              <a:spcBef>
                <a:spcPts val="500"/>
              </a:spcBef>
              <a:spcAft>
                <a:spcPts val="0"/>
              </a:spcAft>
              <a:buClr>
                <a:srgbClr val="304654"/>
              </a:buClr>
              <a:buSzPts val="1800"/>
              <a:buFont typeface="Arial"/>
              <a:buNone/>
              <a:defRPr sz="1800" b="0" i="0" u="none" strike="noStrike" cap="none">
                <a:solidFill>
                  <a:srgbClr val="304654"/>
                </a:solidFill>
                <a:latin typeface="Zilla Slab"/>
                <a:ea typeface="Zilla Slab"/>
                <a:cs typeface="Zilla Slab"/>
                <a:sym typeface="Zilla Slab"/>
              </a:defRPr>
            </a:lvl3pPr>
            <a:lvl4pPr marR="0" lvl="3" algn="ctr" rtl="0">
              <a:lnSpc>
                <a:spcPct val="90000"/>
              </a:lnSpc>
              <a:spcBef>
                <a:spcPts val="500"/>
              </a:spcBef>
              <a:spcAft>
                <a:spcPts val="0"/>
              </a:spcAft>
              <a:buClr>
                <a:srgbClr val="304654"/>
              </a:buClr>
              <a:buSzPts val="1600"/>
              <a:buFont typeface="Arial"/>
              <a:buNone/>
              <a:defRPr sz="1600" b="0" i="0" u="none" strike="noStrike" cap="none">
                <a:solidFill>
                  <a:srgbClr val="304654"/>
                </a:solidFill>
                <a:latin typeface="Zilla Slab"/>
                <a:ea typeface="Zilla Slab"/>
                <a:cs typeface="Zilla Slab"/>
                <a:sym typeface="Zilla Slab"/>
              </a:defRPr>
            </a:lvl4pPr>
            <a:lvl5pPr marR="0" lvl="4" algn="ctr" rtl="0">
              <a:lnSpc>
                <a:spcPct val="90000"/>
              </a:lnSpc>
              <a:spcBef>
                <a:spcPts val="500"/>
              </a:spcBef>
              <a:spcAft>
                <a:spcPts val="0"/>
              </a:spcAft>
              <a:buClr>
                <a:srgbClr val="304654"/>
              </a:buClr>
              <a:buSzPts val="1600"/>
              <a:buFont typeface="Arial"/>
              <a:buNone/>
              <a:defRPr sz="1600" b="0" i="0" u="none" strike="noStrike" cap="none">
                <a:solidFill>
                  <a:srgbClr val="304654"/>
                </a:solidFill>
                <a:latin typeface="Zilla Slab"/>
                <a:ea typeface="Zilla Slab"/>
                <a:cs typeface="Zilla Slab"/>
                <a:sym typeface="Zilla Slab"/>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2" name="Google Shape;52;p46"/>
          <p:cNvSpPr txBox="1">
            <a:spLocks noGrp="1"/>
          </p:cNvSpPr>
          <p:nvPr>
            <p:ph type="title"/>
          </p:nvPr>
        </p:nvSpPr>
        <p:spPr>
          <a:xfrm>
            <a:off x="285750" y="226873"/>
            <a:ext cx="10515600" cy="5333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304654"/>
              </a:buClr>
              <a:buSzPts val="6000"/>
              <a:buFont typeface="Chivo"/>
              <a:buNone/>
              <a:defRPr sz="60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Google Shape;55;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Zilla Slab"/>
                <a:ea typeface="Zilla Slab"/>
                <a:cs typeface="Zilla Slab"/>
                <a:sym typeface="Zilla Slab"/>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Zilla Slab"/>
                <a:ea typeface="Zilla Slab"/>
                <a:cs typeface="Zilla Slab"/>
                <a:sym typeface="Zilla Slab"/>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Zilla Slab"/>
                <a:ea typeface="Zilla Slab"/>
                <a:cs typeface="Zilla Slab"/>
                <a:sym typeface="Zilla Slab"/>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Zilla Slab"/>
                <a:ea typeface="Zilla Slab"/>
                <a:cs typeface="Zilla Slab"/>
                <a:sym typeface="Zilla Slab"/>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Zilla Slab"/>
                <a:ea typeface="Zilla Slab"/>
                <a:cs typeface="Zilla Slab"/>
                <a:sym typeface="Zilla Slab"/>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48"/>
          <p:cNvSpPr txBox="1">
            <a:spLocks noGrp="1"/>
          </p:cNvSpPr>
          <p:nvPr>
            <p:ph type="title"/>
          </p:nvPr>
        </p:nvSpPr>
        <p:spPr>
          <a:xfrm>
            <a:off x="285750" y="-174084"/>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48"/>
          <p:cNvSpPr txBox="1">
            <a:spLocks noGrp="1"/>
          </p:cNvSpPr>
          <p:nvPr>
            <p:ph type="body" idx="1"/>
          </p:nvPr>
        </p:nvSpPr>
        <p:spPr>
          <a:xfrm rot="5400000">
            <a:off x="1716718" y="-454980"/>
            <a:ext cx="4662815" cy="7524751"/>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04654"/>
              </a:buClr>
              <a:buSzPts val="3200"/>
              <a:buFont typeface="Chivo"/>
              <a:buNone/>
              <a:defRPr sz="3200" b="1" i="0" u="none" strike="noStrike" cap="none">
                <a:solidFill>
                  <a:srgbClr val="304654"/>
                </a:solidFill>
                <a:latin typeface="Chivo"/>
                <a:ea typeface="Chivo"/>
                <a:cs typeface="Chivo"/>
                <a:sym typeface="Chiv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1pPr>
            <a:lvl2pPr marL="914400" marR="0" lvl="1"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2pPr>
            <a:lvl3pPr marL="1371600" marR="0" lvl="2"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3pPr>
            <a:lvl4pPr marL="1828800" marR="0" lvl="3"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4pPr>
            <a:lvl5pPr marL="2286000" marR="0" lvl="4" indent="-330200" algn="l" rtl="0">
              <a:lnSpc>
                <a:spcPct val="90000"/>
              </a:lnSpc>
              <a:spcBef>
                <a:spcPts val="500"/>
              </a:spcBef>
              <a:spcAft>
                <a:spcPts val="0"/>
              </a:spcAft>
              <a:buClr>
                <a:srgbClr val="304654"/>
              </a:buClr>
              <a:buSzPts val="1600"/>
              <a:buFont typeface="Arial"/>
              <a:buChar char="•"/>
              <a:defRPr sz="1600" b="0" i="0" u="none" strike="noStrike" cap="none">
                <a:solidFill>
                  <a:srgbClr val="304654"/>
                </a:solidFill>
                <a:latin typeface="Zilla Slab"/>
                <a:ea typeface="Zilla Slab"/>
                <a:cs typeface="Zilla Slab"/>
                <a:sym typeface="Zilla Sla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3" name="Picture 2" descr="A logo with text on it&#10;&#10;Description automatically generated">
            <a:extLst>
              <a:ext uri="{FF2B5EF4-FFF2-40B4-BE49-F238E27FC236}">
                <a16:creationId xmlns:a16="http://schemas.microsoft.com/office/drawing/2014/main" id="{10B21DB4-0541-1213-0163-824D88BE50D8}"/>
              </a:ext>
            </a:extLst>
          </p:cNvPr>
          <p:cNvPicPr>
            <a:picLocks noChangeAspect="1"/>
          </p:cNvPicPr>
          <p:nvPr userDrawn="1"/>
        </p:nvPicPr>
        <p:blipFill>
          <a:blip r:embed="rId12"/>
          <a:stretch>
            <a:fillRect/>
          </a:stretch>
        </p:blipFill>
        <p:spPr>
          <a:xfrm>
            <a:off x="10870728" y="193341"/>
            <a:ext cx="909114" cy="478800"/>
          </a:xfrm>
          <a:prstGeom prst="rect">
            <a:avLst/>
          </a:prstGeom>
        </p:spPr>
      </p:pic>
      <p:sp>
        <p:nvSpPr>
          <p:cNvPr id="10" name="Google Shape;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NL"/>
              <a:t>‹#›</a:t>
            </a:fld>
            <a:endParaRPr/>
          </a:p>
        </p:txBody>
      </p:sp>
      <p:sp>
        <p:nvSpPr>
          <p:cNvPr id="11" name="Google Shape;11;p37"/>
          <p:cNvSpPr/>
          <p:nvPr/>
        </p:nvSpPr>
        <p:spPr>
          <a:xfrm>
            <a:off x="0" y="6142788"/>
            <a:ext cx="12192000" cy="715212"/>
          </a:xfrm>
          <a:prstGeom prst="rect">
            <a:avLst/>
          </a:prstGeom>
          <a:solidFill>
            <a:srgbClr val="3046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12;p37"/>
          <p:cNvSpPr txBox="1"/>
          <p:nvPr/>
        </p:nvSpPr>
        <p:spPr>
          <a:xfrm>
            <a:off x="285750" y="6333621"/>
            <a:ext cx="34478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nl-NL" sz="1800" b="1" i="0" u="none" strike="noStrike" cap="none">
                <a:solidFill>
                  <a:srgbClr val="FFC8BE"/>
                </a:solidFill>
                <a:latin typeface="Chivo"/>
                <a:ea typeface="Chivo"/>
                <a:cs typeface="Chivo"/>
                <a:sym typeface="Chivo"/>
              </a:rPr>
              <a:t>‹#›</a:t>
            </a:fld>
            <a:endParaRPr sz="1800" b="1" i="0" u="none" strike="noStrike" cap="none">
              <a:solidFill>
                <a:srgbClr val="FFC8BE"/>
              </a:solidFill>
              <a:latin typeface="Chivo"/>
              <a:ea typeface="Chivo"/>
              <a:cs typeface="Chivo"/>
              <a:sym typeface="Chivo"/>
            </a:endParaRPr>
          </a:p>
        </p:txBody>
      </p:sp>
      <p:cxnSp>
        <p:nvCxnSpPr>
          <p:cNvPr id="13" name="Google Shape;13;p37"/>
          <p:cNvCxnSpPr/>
          <p:nvPr/>
        </p:nvCxnSpPr>
        <p:spPr>
          <a:xfrm>
            <a:off x="852075" y="6321037"/>
            <a:ext cx="0" cy="394499"/>
          </a:xfrm>
          <a:prstGeom prst="straightConnector1">
            <a:avLst/>
          </a:prstGeom>
          <a:noFill/>
          <a:ln w="38100" cap="flat" cmpd="sng">
            <a:solidFill>
              <a:srgbClr val="FFC8BE"/>
            </a:solidFill>
            <a:prstDash val="solid"/>
            <a:miter lim="800000"/>
            <a:headEnd type="none" w="sm" len="sm"/>
            <a:tailEnd type="none" w="sm" len="sm"/>
          </a:ln>
        </p:spPr>
      </p:cxnSp>
      <p:sp>
        <p:nvSpPr>
          <p:cNvPr id="14" name="Google Shape;14;p37"/>
          <p:cNvSpPr txBox="1"/>
          <p:nvPr/>
        </p:nvSpPr>
        <p:spPr>
          <a:xfrm>
            <a:off x="942975" y="6362196"/>
            <a:ext cx="3447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NL" sz="1600" b="0" i="1" u="none" strike="noStrike" cap="none">
                <a:solidFill>
                  <a:srgbClr val="FFC8BE"/>
                </a:solidFill>
                <a:latin typeface="Chivo"/>
                <a:ea typeface="Chivo"/>
                <a:cs typeface="Chivo"/>
                <a:sym typeface="Chivo"/>
              </a:rPr>
              <a:t>Elevating Education</a:t>
            </a:r>
            <a:endParaRPr sz="1400" b="0" i="0" u="none" strike="noStrike" cap="none">
              <a:solidFill>
                <a:srgbClr val="000000"/>
              </a:solidFill>
              <a:latin typeface="Arial"/>
              <a:ea typeface="Arial"/>
              <a:cs typeface="Arial"/>
              <a:sym typeface="Arial"/>
            </a:endParaRPr>
          </a:p>
        </p:txBody>
      </p:sp>
      <p:sp>
        <p:nvSpPr>
          <p:cNvPr id="15" name="Google Shape;15;p37"/>
          <p:cNvSpPr/>
          <p:nvPr/>
        </p:nvSpPr>
        <p:spPr>
          <a:xfrm>
            <a:off x="0" y="6079785"/>
            <a:ext cx="2440800" cy="96087"/>
          </a:xfrm>
          <a:prstGeom prst="rect">
            <a:avLst/>
          </a:prstGeom>
          <a:solidFill>
            <a:srgbClr val="3046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37"/>
          <p:cNvSpPr/>
          <p:nvPr/>
        </p:nvSpPr>
        <p:spPr>
          <a:xfrm>
            <a:off x="2420320" y="6079786"/>
            <a:ext cx="2440800" cy="96087"/>
          </a:xfrm>
          <a:prstGeom prst="rect">
            <a:avLst/>
          </a:prstGeom>
          <a:solidFill>
            <a:srgbClr val="91D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37"/>
          <p:cNvSpPr/>
          <p:nvPr/>
        </p:nvSpPr>
        <p:spPr>
          <a:xfrm>
            <a:off x="4861120" y="6079786"/>
            <a:ext cx="2440800" cy="96087"/>
          </a:xfrm>
          <a:prstGeom prst="rect">
            <a:avLst/>
          </a:prstGeom>
          <a:solidFill>
            <a:srgbClr val="7EF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37"/>
          <p:cNvSpPr/>
          <p:nvPr/>
        </p:nvSpPr>
        <p:spPr>
          <a:xfrm>
            <a:off x="9742720" y="6079787"/>
            <a:ext cx="2449280" cy="96085"/>
          </a:xfrm>
          <a:prstGeom prst="rect">
            <a:avLst/>
          </a:prstGeom>
          <a:solidFill>
            <a:srgbClr val="CC51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37"/>
          <p:cNvSpPr/>
          <p:nvPr/>
        </p:nvSpPr>
        <p:spPr>
          <a:xfrm>
            <a:off x="7301920" y="6079786"/>
            <a:ext cx="2440800" cy="96087"/>
          </a:xfrm>
          <a:prstGeom prst="rect">
            <a:avLst/>
          </a:prstGeom>
          <a:solidFill>
            <a:srgbClr val="FFC8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37"/>
          <p:cNvSpPr txBox="1"/>
          <p:nvPr/>
        </p:nvSpPr>
        <p:spPr>
          <a:xfrm>
            <a:off x="10008449" y="6335237"/>
            <a:ext cx="3447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FFC8BE"/>
                </a:solidFill>
                <a:latin typeface="Chivo"/>
                <a:ea typeface="Chivo"/>
                <a:cs typeface="Chivo"/>
                <a:sym typeface="Chivo"/>
              </a:rPr>
              <a:t>vsv-satellite.com</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pSp>
        <p:nvGrpSpPr>
          <p:cNvPr id="6" name="Group 5">
            <a:extLst>
              <a:ext uri="{FF2B5EF4-FFF2-40B4-BE49-F238E27FC236}">
                <a16:creationId xmlns:a16="http://schemas.microsoft.com/office/drawing/2014/main" id="{05ADED18-5E8B-855A-DC3D-1415B594281A}"/>
              </a:ext>
            </a:extLst>
          </p:cNvPr>
          <p:cNvGrpSpPr/>
          <p:nvPr/>
        </p:nvGrpSpPr>
        <p:grpSpPr>
          <a:xfrm>
            <a:off x="0" y="0"/>
            <a:ext cx="12192000" cy="6858000"/>
            <a:chOff x="0" y="0"/>
            <a:chExt cx="12192000" cy="6858000"/>
          </a:xfrm>
        </p:grpSpPr>
        <p:pic>
          <p:nvPicPr>
            <p:cNvPr id="7" name="Google Shape;72;p1">
              <a:extLst>
                <a:ext uri="{FF2B5EF4-FFF2-40B4-BE49-F238E27FC236}">
                  <a16:creationId xmlns:a16="http://schemas.microsoft.com/office/drawing/2014/main" id="{DB9FE488-A271-ED1B-F8BD-BC12FEB0E61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 name="Rectangle 7">
              <a:extLst>
                <a:ext uri="{FF2B5EF4-FFF2-40B4-BE49-F238E27FC236}">
                  <a16:creationId xmlns:a16="http://schemas.microsoft.com/office/drawing/2014/main" id="{A1AA7A23-46B6-7ED3-A1DA-E73DEEB68DAD}"/>
                </a:ext>
              </a:extLst>
            </p:cNvPr>
            <p:cNvSpPr/>
            <p:nvPr/>
          </p:nvSpPr>
          <p:spPr>
            <a:xfrm>
              <a:off x="299886" y="5267960"/>
              <a:ext cx="2042160" cy="1412240"/>
            </a:xfrm>
            <a:prstGeom prst="rect">
              <a:avLst/>
            </a:prstGeom>
            <a:solidFill>
              <a:srgbClr val="3046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descr="A logo with text on it&#10;&#10;Description automatically generated">
              <a:extLst>
                <a:ext uri="{FF2B5EF4-FFF2-40B4-BE49-F238E27FC236}">
                  <a16:creationId xmlns:a16="http://schemas.microsoft.com/office/drawing/2014/main" id="{F6BA68BF-0047-9B8F-A2EA-2F2790B8DCA5}"/>
                </a:ext>
              </a:extLst>
            </p:cNvPr>
            <p:cNvPicPr>
              <a:picLocks noChangeAspect="1"/>
            </p:cNvPicPr>
            <p:nvPr/>
          </p:nvPicPr>
          <p:blipFill>
            <a:blip r:embed="rId4"/>
            <a:stretch>
              <a:fillRect/>
            </a:stretch>
          </p:blipFill>
          <p:spPr>
            <a:xfrm>
              <a:off x="299886" y="5364481"/>
              <a:ext cx="1967038" cy="1036319"/>
            </a:xfrm>
            <a:prstGeom prst="rect">
              <a:avLst/>
            </a:prstGeom>
          </p:spPr>
        </p:pic>
      </p:grpSp>
      <p:sp>
        <p:nvSpPr>
          <p:cNvPr id="73" name="Google Shape;73;p1"/>
          <p:cNvSpPr txBox="1"/>
          <p:nvPr/>
        </p:nvSpPr>
        <p:spPr>
          <a:xfrm>
            <a:off x="673388" y="2730394"/>
            <a:ext cx="6665100" cy="1938952"/>
          </a:xfrm>
          <a:prstGeom prst="rect">
            <a:avLst/>
          </a:prstGeom>
          <a:noFill/>
          <a:ln>
            <a:noFill/>
          </a:ln>
        </p:spPr>
        <p:txBody>
          <a:bodyPr spcFirstLastPara="1" wrap="square" lIns="91425" tIns="45700" rIns="91425" bIns="45700" anchor="t" anchorCtr="0">
            <a:spAutoFit/>
          </a:bodyPr>
          <a:lstStyle/>
          <a:p>
            <a:pPr algn="ctr">
              <a:buSzPts val="4000"/>
            </a:pPr>
            <a:r>
              <a:rPr lang="nl-NL" sz="4000" b="1" i="0" u="none" strike="noStrike" cap="none" dirty="0">
                <a:solidFill>
                  <a:srgbClr val="304654"/>
                </a:solidFill>
                <a:latin typeface="Chivo"/>
                <a:ea typeface="Chivo"/>
                <a:cs typeface="Chivo"/>
                <a:sym typeface="Chivo"/>
              </a:rPr>
              <a:t>Da Vinci </a:t>
            </a:r>
            <a:r>
              <a:rPr lang="en-GB" sz="4000" b="1" i="0" u="none" strike="noStrike" cap="none" dirty="0">
                <a:solidFill>
                  <a:srgbClr val="304654"/>
                </a:solidFill>
                <a:latin typeface="Chivo"/>
                <a:ea typeface="Chivo"/>
                <a:cs typeface="Chivo"/>
                <a:sym typeface="Chivo"/>
              </a:rPr>
              <a:t>Satellite</a:t>
            </a:r>
            <a:r>
              <a:rPr lang="nl-NL" sz="4000" b="1" dirty="0">
                <a:solidFill>
                  <a:srgbClr val="304654"/>
                </a:solidFill>
                <a:latin typeface="Chivo"/>
                <a:ea typeface="Chivo"/>
                <a:cs typeface="Chivo"/>
                <a:sym typeface="Chivo"/>
              </a:rPr>
              <a:t> </a:t>
            </a:r>
            <a:endParaRPr sz="4000" b="1" i="0" u="none" strike="noStrike" cap="none" dirty="0">
              <a:solidFill>
                <a:srgbClr val="304654"/>
              </a:solidFill>
              <a:latin typeface="Chivo"/>
              <a:ea typeface="Chivo"/>
              <a:cs typeface="Chivo"/>
              <a:sym typeface="Chivo"/>
            </a:endParaRPr>
          </a:p>
          <a:p>
            <a:pPr algn="ctr">
              <a:buSzPts val="4000"/>
            </a:pPr>
            <a:r>
              <a:rPr lang="nl-NL" sz="4000" b="1" i="0" u="none" strike="noStrike" cap="none" dirty="0">
                <a:solidFill>
                  <a:srgbClr val="304654"/>
                </a:solidFill>
                <a:latin typeface="Chivo"/>
                <a:ea typeface="Chivo"/>
                <a:cs typeface="Chivo"/>
                <a:sym typeface="Chivo"/>
              </a:rPr>
              <a:t>High School Briefing </a:t>
            </a:r>
            <a:r>
              <a:rPr lang="nl-NL" sz="4000" b="1" i="0" u="none" strike="noStrike" cap="none" dirty="0" err="1">
                <a:solidFill>
                  <a:srgbClr val="304654"/>
                </a:solidFill>
                <a:latin typeface="Chivo"/>
                <a:ea typeface="Chivo"/>
                <a:cs typeface="Chivo"/>
                <a:sym typeface="Chivo"/>
              </a:rPr>
              <a:t>Lecture</a:t>
            </a:r>
            <a:endParaRPr sz="4000" b="1" i="0" u="none" strike="noStrike" cap="none" dirty="0">
              <a:solidFill>
                <a:srgbClr val="304654"/>
              </a:solidFill>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E0065-3740-E3A8-4794-798E1589E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E7974-CE8C-E697-2E14-42554FFE2A4B}"/>
              </a:ext>
            </a:extLst>
          </p:cNvPr>
          <p:cNvSpPr>
            <a:spLocks noGrp="1"/>
          </p:cNvSpPr>
          <p:nvPr>
            <p:ph type="title"/>
          </p:nvPr>
        </p:nvSpPr>
        <p:spPr>
          <a:xfrm>
            <a:off x="297012" y="304231"/>
            <a:ext cx="10515600" cy="464119"/>
          </a:xfrm>
        </p:spPr>
        <p:txBody>
          <a:bodyPr/>
          <a:lstStyle/>
          <a:p>
            <a:r>
              <a:rPr lang="en-US" sz="4000" dirty="0"/>
              <a:t>How do Satellites Communicate?</a:t>
            </a:r>
          </a:p>
        </p:txBody>
      </p:sp>
      <p:pic>
        <p:nvPicPr>
          <p:cNvPr id="6" name="Picture 5" descr="A diagram of a projection of a cube&#10;&#10;AI-generated content may be incorrect.">
            <a:extLst>
              <a:ext uri="{FF2B5EF4-FFF2-40B4-BE49-F238E27FC236}">
                <a16:creationId xmlns:a16="http://schemas.microsoft.com/office/drawing/2014/main" id="{0500F6B8-FA64-FD4D-C215-8913ED760244}"/>
              </a:ext>
            </a:extLst>
          </p:cNvPr>
          <p:cNvPicPr>
            <a:picLocks noChangeAspect="1"/>
          </p:cNvPicPr>
          <p:nvPr/>
        </p:nvPicPr>
        <p:blipFill>
          <a:blip r:embed="rId3"/>
          <a:stretch>
            <a:fillRect/>
          </a:stretch>
        </p:blipFill>
        <p:spPr>
          <a:xfrm>
            <a:off x="297012" y="1007836"/>
            <a:ext cx="6291942" cy="4574233"/>
          </a:xfrm>
          <a:prstGeom prst="rect">
            <a:avLst/>
          </a:prstGeom>
        </p:spPr>
      </p:pic>
      <p:pic>
        <p:nvPicPr>
          <p:cNvPr id="10" name="Picture 9">
            <a:extLst>
              <a:ext uri="{FF2B5EF4-FFF2-40B4-BE49-F238E27FC236}">
                <a16:creationId xmlns:a16="http://schemas.microsoft.com/office/drawing/2014/main" id="{BFD8D352-D986-B780-1851-9747BADDF0D3}"/>
              </a:ext>
            </a:extLst>
          </p:cNvPr>
          <p:cNvPicPr>
            <a:picLocks noChangeAspect="1"/>
          </p:cNvPicPr>
          <p:nvPr/>
        </p:nvPicPr>
        <p:blipFill>
          <a:blip r:embed="rId4"/>
          <a:stretch>
            <a:fillRect/>
          </a:stretch>
        </p:blipFill>
        <p:spPr>
          <a:xfrm>
            <a:off x="6327698" y="2298535"/>
            <a:ext cx="5679245" cy="1796707"/>
          </a:xfrm>
          <a:prstGeom prst="rect">
            <a:avLst/>
          </a:prstGeom>
        </p:spPr>
      </p:pic>
    </p:spTree>
    <p:extLst>
      <p:ext uri="{BB962C8B-B14F-4D97-AF65-F5344CB8AC3E}">
        <p14:creationId xmlns:p14="http://schemas.microsoft.com/office/powerpoint/2010/main" val="1837669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36AC-4BD4-6877-859F-FADFF9A81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BF5BE-9D88-080B-23F4-5B36E70C0B32}"/>
              </a:ext>
            </a:extLst>
          </p:cNvPr>
          <p:cNvSpPr>
            <a:spLocks noGrp="1"/>
          </p:cNvSpPr>
          <p:nvPr>
            <p:ph type="title"/>
          </p:nvPr>
        </p:nvSpPr>
        <p:spPr/>
        <p:txBody>
          <a:bodyPr/>
          <a:lstStyle/>
          <a:p>
            <a:r>
              <a:rPr lang="en-US" dirty="0"/>
              <a:t>What is Modulation?</a:t>
            </a:r>
          </a:p>
        </p:txBody>
      </p:sp>
      <p:sp>
        <p:nvSpPr>
          <p:cNvPr id="3" name="Text Placeholder 2">
            <a:extLst>
              <a:ext uri="{FF2B5EF4-FFF2-40B4-BE49-F238E27FC236}">
                <a16:creationId xmlns:a16="http://schemas.microsoft.com/office/drawing/2014/main" id="{62FED165-AAE5-B746-16FD-6123D937EF8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577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A8299-D878-01A7-5BAA-71674AE73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57A20-0C94-858A-0BB9-C36139486EE9}"/>
              </a:ext>
            </a:extLst>
          </p:cNvPr>
          <p:cNvSpPr>
            <a:spLocks noGrp="1"/>
          </p:cNvSpPr>
          <p:nvPr>
            <p:ph type="title"/>
          </p:nvPr>
        </p:nvSpPr>
        <p:spPr>
          <a:xfrm>
            <a:off x="297012" y="304231"/>
            <a:ext cx="10515600" cy="464119"/>
          </a:xfrm>
        </p:spPr>
        <p:txBody>
          <a:bodyPr/>
          <a:lstStyle/>
          <a:p>
            <a:r>
              <a:rPr lang="en-US" sz="4000" dirty="0"/>
              <a:t>What is Modulation?</a:t>
            </a:r>
          </a:p>
        </p:txBody>
      </p:sp>
      <p:pic>
        <p:nvPicPr>
          <p:cNvPr id="4" name="Picture 3" descr="A diagram of different sound waves&#10;&#10;AI-generated content may be incorrect.">
            <a:extLst>
              <a:ext uri="{FF2B5EF4-FFF2-40B4-BE49-F238E27FC236}">
                <a16:creationId xmlns:a16="http://schemas.microsoft.com/office/drawing/2014/main" id="{5F635B1E-39A3-D149-651D-34B30FABE3E1}"/>
              </a:ext>
            </a:extLst>
          </p:cNvPr>
          <p:cNvPicPr>
            <a:picLocks noChangeAspect="1"/>
          </p:cNvPicPr>
          <p:nvPr/>
        </p:nvPicPr>
        <p:blipFill>
          <a:blip r:embed="rId3"/>
          <a:stretch>
            <a:fillRect/>
          </a:stretch>
        </p:blipFill>
        <p:spPr>
          <a:xfrm>
            <a:off x="750964" y="971550"/>
            <a:ext cx="5248275" cy="4914900"/>
          </a:xfrm>
          <a:prstGeom prst="rect">
            <a:avLst/>
          </a:prstGeom>
        </p:spPr>
      </p:pic>
      <p:sp>
        <p:nvSpPr>
          <p:cNvPr id="6" name="Text Placeholder 2">
            <a:extLst>
              <a:ext uri="{FF2B5EF4-FFF2-40B4-BE49-F238E27FC236}">
                <a16:creationId xmlns:a16="http://schemas.microsoft.com/office/drawing/2014/main" id="{D14FDFAD-B376-283D-38D5-3F88F6C69617}"/>
              </a:ext>
            </a:extLst>
          </p:cNvPr>
          <p:cNvSpPr>
            <a:spLocks noGrp="1"/>
          </p:cNvSpPr>
          <p:nvPr>
            <p:ph type="body" idx="1"/>
          </p:nvPr>
        </p:nvSpPr>
        <p:spPr>
          <a:xfrm>
            <a:off x="5999239" y="862693"/>
            <a:ext cx="5900057" cy="2794749"/>
          </a:xfrm>
        </p:spPr>
        <p:txBody>
          <a:bodyPr/>
          <a:lstStyle/>
          <a:p>
            <a:pPr marL="228600" indent="0"/>
            <a:r>
              <a:rPr lang="en-US" dirty="0">
                <a:solidFill>
                  <a:schemeClr val="tx1"/>
                </a:solidFill>
              </a:rPr>
              <a:t>Modulator:</a:t>
            </a:r>
          </a:p>
          <a:p>
            <a:pPr marL="685800" indent="-457200">
              <a:buAutoNum type="arabicPeriod"/>
            </a:pPr>
            <a:r>
              <a:rPr lang="en-US" dirty="0">
                <a:solidFill>
                  <a:schemeClr val="tx1"/>
                </a:solidFill>
              </a:rPr>
              <a:t>Carries information</a:t>
            </a:r>
          </a:p>
          <a:p>
            <a:pPr marL="685800" indent="-457200">
              <a:buAutoNum type="arabicPeriod"/>
            </a:pPr>
            <a:r>
              <a:rPr lang="en-US" dirty="0">
                <a:solidFill>
                  <a:schemeClr val="tx1"/>
                </a:solidFill>
              </a:rPr>
              <a:t>Low frequency, meaning not good to send – more power required.</a:t>
            </a:r>
          </a:p>
          <a:p>
            <a:pPr marL="228600" indent="0"/>
            <a:endParaRPr lang="en-US" dirty="0">
              <a:solidFill>
                <a:schemeClr val="tx1"/>
              </a:solidFill>
            </a:endParaRPr>
          </a:p>
          <a:p>
            <a:pPr marL="228600" indent="0"/>
            <a:r>
              <a:rPr lang="en-US" dirty="0">
                <a:solidFill>
                  <a:schemeClr val="tx1"/>
                </a:solidFill>
              </a:rPr>
              <a:t>Carrier:</a:t>
            </a:r>
          </a:p>
          <a:p>
            <a:pPr marL="685800" indent="-457200">
              <a:buAutoNum type="arabicPeriod"/>
            </a:pPr>
            <a:r>
              <a:rPr lang="en-US" dirty="0">
                <a:solidFill>
                  <a:schemeClr val="tx1"/>
                </a:solidFill>
              </a:rPr>
              <a:t>High frequency wave, very good to send,</a:t>
            </a:r>
          </a:p>
          <a:p>
            <a:pPr marL="685800" indent="-457200">
              <a:buAutoNum type="arabicPeriod"/>
            </a:pPr>
            <a:r>
              <a:rPr lang="en-US" dirty="0">
                <a:solidFill>
                  <a:schemeClr val="tx1"/>
                </a:solidFill>
              </a:rPr>
              <a:t>No information, just used to “carry” something.</a:t>
            </a:r>
          </a:p>
        </p:txBody>
      </p:sp>
    </p:spTree>
    <p:extLst>
      <p:ext uri="{BB962C8B-B14F-4D97-AF65-F5344CB8AC3E}">
        <p14:creationId xmlns:p14="http://schemas.microsoft.com/office/powerpoint/2010/main" val="243294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CE036-D4B9-3573-7AC3-5CB1D432E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89B36-3720-62C4-2A0D-F2FB6718B4ED}"/>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AB377A1C-985B-EC05-E387-DBE65E093C0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10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996B-EB76-ABE4-A619-62D22F43C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4724A-CD5A-DDD9-8001-8C063F930BDB}"/>
              </a:ext>
            </a:extLst>
          </p:cNvPr>
          <p:cNvSpPr>
            <a:spLocks noGrp="1"/>
          </p:cNvSpPr>
          <p:nvPr>
            <p:ph type="title"/>
          </p:nvPr>
        </p:nvSpPr>
        <p:spPr/>
        <p:txBody>
          <a:bodyPr/>
          <a:lstStyle/>
          <a:p>
            <a:r>
              <a:rPr lang="en-US" dirty="0"/>
              <a:t>What are Possible Complications?</a:t>
            </a:r>
          </a:p>
        </p:txBody>
      </p:sp>
      <p:sp>
        <p:nvSpPr>
          <p:cNvPr id="3" name="Text Placeholder 2">
            <a:extLst>
              <a:ext uri="{FF2B5EF4-FFF2-40B4-BE49-F238E27FC236}">
                <a16:creationId xmlns:a16="http://schemas.microsoft.com/office/drawing/2014/main" id="{6D919352-83A4-6539-2F71-FCFDC3999A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251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6FEFD-9B82-97EB-CD21-C27E538C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5A51E-A115-29D2-6921-0077D871E9F2}"/>
              </a:ext>
            </a:extLst>
          </p:cNvPr>
          <p:cNvSpPr>
            <a:spLocks noGrp="1"/>
          </p:cNvSpPr>
          <p:nvPr>
            <p:ph type="title"/>
          </p:nvPr>
        </p:nvSpPr>
        <p:spPr>
          <a:xfrm>
            <a:off x="297012" y="304231"/>
            <a:ext cx="10515600" cy="464119"/>
          </a:xfrm>
        </p:spPr>
        <p:txBody>
          <a:bodyPr/>
          <a:lstStyle/>
          <a:p>
            <a:r>
              <a:rPr lang="en-US" sz="4000" dirty="0"/>
              <a:t>Noise</a:t>
            </a:r>
          </a:p>
        </p:txBody>
      </p:sp>
      <p:pic>
        <p:nvPicPr>
          <p:cNvPr id="8" name="Picture 7" descr="A close-up of a graph&#10;&#10;AI-generated content may be incorrect.">
            <a:extLst>
              <a:ext uri="{FF2B5EF4-FFF2-40B4-BE49-F238E27FC236}">
                <a16:creationId xmlns:a16="http://schemas.microsoft.com/office/drawing/2014/main" id="{AF3B88C9-FB05-6FFD-B523-497D4541467F}"/>
              </a:ext>
            </a:extLst>
          </p:cNvPr>
          <p:cNvPicPr>
            <a:picLocks noChangeAspect="1"/>
          </p:cNvPicPr>
          <p:nvPr/>
        </p:nvPicPr>
        <p:blipFill>
          <a:blip r:embed="rId3"/>
          <a:stretch>
            <a:fillRect/>
          </a:stretch>
        </p:blipFill>
        <p:spPr>
          <a:xfrm>
            <a:off x="297012" y="1047750"/>
            <a:ext cx="6667500" cy="4762500"/>
          </a:xfrm>
          <a:prstGeom prst="rect">
            <a:avLst/>
          </a:prstGeom>
        </p:spPr>
      </p:pic>
      <p:sp>
        <p:nvSpPr>
          <p:cNvPr id="11" name="Text Placeholder 2">
            <a:extLst>
              <a:ext uri="{FF2B5EF4-FFF2-40B4-BE49-F238E27FC236}">
                <a16:creationId xmlns:a16="http://schemas.microsoft.com/office/drawing/2014/main" id="{5EECCD26-2EB1-B0B5-BB70-B1D3B3B115C2}"/>
              </a:ext>
            </a:extLst>
          </p:cNvPr>
          <p:cNvSpPr>
            <a:spLocks noGrp="1"/>
          </p:cNvSpPr>
          <p:nvPr>
            <p:ph type="body" idx="1"/>
          </p:nvPr>
        </p:nvSpPr>
        <p:spPr>
          <a:xfrm>
            <a:off x="6964512" y="858157"/>
            <a:ext cx="5169504" cy="2794749"/>
          </a:xfrm>
        </p:spPr>
        <p:txBody>
          <a:bodyPr/>
          <a:lstStyle/>
          <a:p>
            <a:pPr marL="228600" indent="0"/>
            <a:r>
              <a:rPr lang="en-US" dirty="0">
                <a:solidFill>
                  <a:schemeClr val="tx1"/>
                </a:solidFill>
              </a:rPr>
              <a:t>Noise can be from:</a:t>
            </a:r>
          </a:p>
          <a:p>
            <a:pPr marL="685800" indent="-457200">
              <a:buAutoNum type="arabicPeriod"/>
            </a:pPr>
            <a:r>
              <a:rPr lang="en-US" dirty="0">
                <a:solidFill>
                  <a:schemeClr val="tx1"/>
                </a:solidFill>
              </a:rPr>
              <a:t>Equipment</a:t>
            </a:r>
          </a:p>
          <a:p>
            <a:pPr marL="685800" indent="-457200">
              <a:buAutoNum type="arabicPeriod"/>
            </a:pPr>
            <a:r>
              <a:rPr lang="en-US" dirty="0">
                <a:solidFill>
                  <a:schemeClr val="tx1"/>
                </a:solidFill>
              </a:rPr>
              <a:t>Environment</a:t>
            </a:r>
          </a:p>
          <a:p>
            <a:pPr marL="685800" indent="-457200">
              <a:buAutoNum type="arabicPeriod"/>
            </a:pPr>
            <a:r>
              <a:rPr lang="en-US" dirty="0">
                <a:solidFill>
                  <a:schemeClr val="tx1"/>
                </a:solidFill>
              </a:rPr>
              <a:t>Personal Errors</a:t>
            </a:r>
          </a:p>
          <a:p>
            <a:pPr marL="228600" indent="0"/>
            <a:endParaRPr lang="en-US" dirty="0">
              <a:solidFill>
                <a:schemeClr val="tx1"/>
              </a:solidFill>
            </a:endParaRPr>
          </a:p>
          <a:p>
            <a:pPr marL="228600" indent="0"/>
            <a:r>
              <a:rPr lang="en-US" dirty="0">
                <a:solidFill>
                  <a:schemeClr val="tx1"/>
                </a:solidFill>
              </a:rPr>
              <a:t>We filter out noise using averaging techniques to make sense of the signal.</a:t>
            </a:r>
          </a:p>
          <a:p>
            <a:pPr marL="228600" indent="0"/>
            <a:endParaRPr lang="en-US" dirty="0">
              <a:solidFill>
                <a:schemeClr val="tx1"/>
              </a:solidFill>
            </a:endParaRPr>
          </a:p>
          <a:p>
            <a:pPr marL="228600" indent="0"/>
            <a:r>
              <a:rPr lang="en-US" dirty="0">
                <a:solidFill>
                  <a:schemeClr val="tx1"/>
                </a:solidFill>
              </a:rPr>
              <a:t>When the signal-to-noise ratio decreases, then we cannot understand the signal!</a:t>
            </a:r>
          </a:p>
        </p:txBody>
      </p:sp>
    </p:spTree>
    <p:extLst>
      <p:ext uri="{BB962C8B-B14F-4D97-AF65-F5344CB8AC3E}">
        <p14:creationId xmlns:p14="http://schemas.microsoft.com/office/powerpoint/2010/main" val="2750885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EE741-DFBC-A005-3DDA-11FB783E0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EC422-516E-6A10-C3D0-D61AE901C6B0}"/>
              </a:ext>
            </a:extLst>
          </p:cNvPr>
          <p:cNvSpPr>
            <a:spLocks noGrp="1"/>
          </p:cNvSpPr>
          <p:nvPr>
            <p:ph type="title"/>
          </p:nvPr>
        </p:nvSpPr>
        <p:spPr>
          <a:xfrm>
            <a:off x="297012" y="304231"/>
            <a:ext cx="10515600" cy="464119"/>
          </a:xfrm>
        </p:spPr>
        <p:txBody>
          <a:bodyPr/>
          <a:lstStyle/>
          <a:p>
            <a:r>
              <a:rPr lang="en-US" sz="4000" dirty="0"/>
              <a:t>Path Loss Effects</a:t>
            </a:r>
          </a:p>
        </p:txBody>
      </p:sp>
      <p:pic>
        <p:nvPicPr>
          <p:cNvPr id="8" name="Picture 7" descr="A close-up of a graph&#10;&#10;AI-generated content may be incorrect.">
            <a:extLst>
              <a:ext uri="{FF2B5EF4-FFF2-40B4-BE49-F238E27FC236}">
                <a16:creationId xmlns:a16="http://schemas.microsoft.com/office/drawing/2014/main" id="{7E5B1175-07E0-9A4B-C775-22729FD33D93}"/>
              </a:ext>
            </a:extLst>
          </p:cNvPr>
          <p:cNvPicPr>
            <a:picLocks noChangeAspect="1"/>
          </p:cNvPicPr>
          <p:nvPr/>
        </p:nvPicPr>
        <p:blipFill>
          <a:blip r:embed="rId3"/>
          <a:stretch>
            <a:fillRect/>
          </a:stretch>
        </p:blipFill>
        <p:spPr>
          <a:xfrm>
            <a:off x="12957097" y="960663"/>
            <a:ext cx="6667500" cy="4762500"/>
          </a:xfrm>
          <a:prstGeom prst="rect">
            <a:avLst/>
          </a:prstGeom>
        </p:spPr>
      </p:pic>
      <p:sp>
        <p:nvSpPr>
          <p:cNvPr id="11" name="Text Placeholder 2">
            <a:extLst>
              <a:ext uri="{FF2B5EF4-FFF2-40B4-BE49-F238E27FC236}">
                <a16:creationId xmlns:a16="http://schemas.microsoft.com/office/drawing/2014/main" id="{C3F8B68C-B805-A7DA-27EB-BF212FDED7F3}"/>
              </a:ext>
            </a:extLst>
          </p:cNvPr>
          <p:cNvSpPr>
            <a:spLocks noGrp="1"/>
          </p:cNvSpPr>
          <p:nvPr>
            <p:ph type="body" idx="1"/>
          </p:nvPr>
        </p:nvSpPr>
        <p:spPr>
          <a:xfrm>
            <a:off x="297012" y="906565"/>
            <a:ext cx="5169504" cy="2794749"/>
          </a:xfrm>
        </p:spPr>
        <p:txBody>
          <a:bodyPr/>
          <a:lstStyle/>
          <a:p>
            <a:pPr marL="228600" indent="0"/>
            <a:r>
              <a:rPr lang="en-US" dirty="0">
                <a:solidFill>
                  <a:schemeClr val="tx1"/>
                </a:solidFill>
              </a:rPr>
              <a:t>Path loss effect occurs when the signal loses strength</a:t>
            </a:r>
          </a:p>
          <a:p>
            <a:pPr marL="228600" indent="0"/>
            <a:endParaRPr lang="en-US" dirty="0">
              <a:solidFill>
                <a:schemeClr val="tx1"/>
              </a:solidFill>
            </a:endParaRPr>
          </a:p>
        </p:txBody>
      </p:sp>
      <p:pic>
        <p:nvPicPr>
          <p:cNvPr id="4" name="Picture 3" descr="A close-up of a device&#10;&#10;AI-generated content may be incorrect.">
            <a:extLst>
              <a:ext uri="{FF2B5EF4-FFF2-40B4-BE49-F238E27FC236}">
                <a16:creationId xmlns:a16="http://schemas.microsoft.com/office/drawing/2014/main" id="{B6DC364C-D810-7C49-11A9-9CB751BEE3D9}"/>
              </a:ext>
            </a:extLst>
          </p:cNvPr>
          <p:cNvPicPr>
            <a:picLocks noChangeAspect="1"/>
          </p:cNvPicPr>
          <p:nvPr/>
        </p:nvPicPr>
        <p:blipFill>
          <a:blip r:embed="rId4"/>
          <a:stretch>
            <a:fillRect/>
          </a:stretch>
        </p:blipFill>
        <p:spPr>
          <a:xfrm>
            <a:off x="5734777" y="1460808"/>
            <a:ext cx="6160211" cy="3466519"/>
          </a:xfrm>
          <a:prstGeom prst="rect">
            <a:avLst/>
          </a:prstGeom>
        </p:spPr>
      </p:pic>
      <p:pic>
        <p:nvPicPr>
          <p:cNvPr id="5" name="Picture 4" descr="A diagram of a projection of a cube&#10;&#10;AI-generated content may be incorrect.">
            <a:extLst>
              <a:ext uri="{FF2B5EF4-FFF2-40B4-BE49-F238E27FC236}">
                <a16:creationId xmlns:a16="http://schemas.microsoft.com/office/drawing/2014/main" id="{62B5181D-197B-BA92-44A7-454B97012B7D}"/>
              </a:ext>
            </a:extLst>
          </p:cNvPr>
          <p:cNvPicPr>
            <a:picLocks noChangeAspect="1"/>
          </p:cNvPicPr>
          <p:nvPr/>
        </p:nvPicPr>
        <p:blipFill>
          <a:blip r:embed="rId5"/>
          <a:stretch>
            <a:fillRect/>
          </a:stretch>
        </p:blipFill>
        <p:spPr>
          <a:xfrm>
            <a:off x="616031" y="1947797"/>
            <a:ext cx="4196929" cy="3051161"/>
          </a:xfrm>
          <a:prstGeom prst="rect">
            <a:avLst/>
          </a:prstGeom>
        </p:spPr>
      </p:pic>
    </p:spTree>
    <p:extLst>
      <p:ext uri="{BB962C8B-B14F-4D97-AF65-F5344CB8AC3E}">
        <p14:creationId xmlns:p14="http://schemas.microsoft.com/office/powerpoint/2010/main" val="9638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BD66-563B-391C-7D5B-17D229262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EC830-E80E-1845-0A2F-A93EF9E76A6A}"/>
              </a:ext>
            </a:extLst>
          </p:cNvPr>
          <p:cNvSpPr>
            <a:spLocks noGrp="1"/>
          </p:cNvSpPr>
          <p:nvPr>
            <p:ph type="title"/>
          </p:nvPr>
        </p:nvSpPr>
        <p:spPr>
          <a:xfrm>
            <a:off x="297012" y="304231"/>
            <a:ext cx="10515600" cy="464119"/>
          </a:xfrm>
        </p:spPr>
        <p:txBody>
          <a:bodyPr/>
          <a:lstStyle/>
          <a:p>
            <a:r>
              <a:rPr lang="en-US" sz="4000" dirty="0"/>
              <a:t>What have we learned?</a:t>
            </a:r>
          </a:p>
        </p:txBody>
      </p:sp>
      <p:sp>
        <p:nvSpPr>
          <p:cNvPr id="7" name="Text Placeholder 2">
            <a:extLst>
              <a:ext uri="{FF2B5EF4-FFF2-40B4-BE49-F238E27FC236}">
                <a16:creationId xmlns:a16="http://schemas.microsoft.com/office/drawing/2014/main" id="{BFC2044C-E62B-E5FE-314C-7E3F1E41EFEA}"/>
              </a:ext>
            </a:extLst>
          </p:cNvPr>
          <p:cNvSpPr>
            <a:spLocks noGrp="1"/>
          </p:cNvSpPr>
          <p:nvPr>
            <p:ph type="body" idx="1"/>
          </p:nvPr>
        </p:nvSpPr>
        <p:spPr>
          <a:xfrm>
            <a:off x="285750" y="975988"/>
            <a:ext cx="7524751" cy="4662815"/>
          </a:xfrm>
        </p:spPr>
        <p:txBody>
          <a:bodyPr/>
          <a:lstStyle/>
          <a:p>
            <a:pPr marL="571500" indent="-342900">
              <a:buFont typeface="Arial" panose="020B0604020202020204" pitchFamily="34" charset="0"/>
              <a:buChar char="•"/>
            </a:pPr>
            <a:r>
              <a:rPr lang="en-US" sz="2400" dirty="0">
                <a:solidFill>
                  <a:schemeClr val="tx1"/>
                </a:solidFill>
              </a:rPr>
              <a:t>Why do satellites communicate?</a:t>
            </a:r>
          </a:p>
          <a:p>
            <a:pPr marL="1028700" lvl="1" indent="-342900">
              <a:buFont typeface="Arial" panose="020B0604020202020204" pitchFamily="34" charset="0"/>
              <a:buChar char="•"/>
            </a:pPr>
            <a:r>
              <a:rPr lang="en-US" dirty="0">
                <a:solidFill>
                  <a:schemeClr val="tx1"/>
                </a:solidFill>
              </a:rPr>
              <a:t>Because we need to </a:t>
            </a:r>
            <a:r>
              <a:rPr lang="en-US" b="1" dirty="0">
                <a:solidFill>
                  <a:schemeClr val="tx1"/>
                </a:solidFill>
              </a:rPr>
              <a:t>send and retrieve information</a:t>
            </a:r>
            <a:r>
              <a:rPr lang="en-US" dirty="0">
                <a:solidFill>
                  <a:schemeClr val="tx1"/>
                </a:solidFill>
              </a:rPr>
              <a:t>, track them and adjust their errors</a:t>
            </a:r>
          </a:p>
          <a:p>
            <a:pPr marL="571500" indent="-342900">
              <a:buFont typeface="Arial" panose="020B0604020202020204" pitchFamily="34" charset="0"/>
              <a:buChar char="•"/>
            </a:pPr>
            <a:r>
              <a:rPr lang="en-US" sz="2400" dirty="0">
                <a:solidFill>
                  <a:schemeClr val="tx1"/>
                </a:solidFill>
              </a:rPr>
              <a:t>How do satellites communicate?</a:t>
            </a:r>
          </a:p>
          <a:p>
            <a:pPr marL="1028700" lvl="1" indent="-342900">
              <a:buFont typeface="Arial" panose="020B0604020202020204" pitchFamily="34" charset="0"/>
              <a:buChar char="•"/>
            </a:pPr>
            <a:r>
              <a:rPr lang="en-US" dirty="0">
                <a:solidFill>
                  <a:schemeClr val="tx1"/>
                </a:solidFill>
              </a:rPr>
              <a:t>Using </a:t>
            </a:r>
            <a:r>
              <a:rPr lang="en-US" b="1" dirty="0">
                <a:solidFill>
                  <a:schemeClr val="tx1"/>
                </a:solidFill>
              </a:rPr>
              <a:t>electromagnetic waves </a:t>
            </a:r>
            <a:r>
              <a:rPr lang="en-US" dirty="0">
                <a:solidFill>
                  <a:schemeClr val="tx1"/>
                </a:solidFill>
              </a:rPr>
              <a:t>to transfer information</a:t>
            </a:r>
          </a:p>
          <a:p>
            <a:pPr marL="571500" indent="-342900">
              <a:buFont typeface="Arial" panose="020B0604020202020204" pitchFamily="34" charset="0"/>
              <a:buChar char="•"/>
            </a:pPr>
            <a:r>
              <a:rPr lang="en-US" sz="2400" dirty="0">
                <a:solidFill>
                  <a:schemeClr val="tx1"/>
                </a:solidFill>
              </a:rPr>
              <a:t>What is modulation?</a:t>
            </a:r>
          </a:p>
          <a:p>
            <a:pPr marL="1028700" lvl="1" indent="-342900">
              <a:buFont typeface="Arial" panose="020B0604020202020204" pitchFamily="34" charset="0"/>
              <a:buChar char="•"/>
            </a:pPr>
            <a:r>
              <a:rPr lang="en-US" dirty="0">
                <a:solidFill>
                  <a:schemeClr val="tx1"/>
                </a:solidFill>
              </a:rPr>
              <a:t>We use a </a:t>
            </a:r>
            <a:r>
              <a:rPr lang="en-US" b="1" dirty="0">
                <a:solidFill>
                  <a:schemeClr val="tx1"/>
                </a:solidFill>
              </a:rPr>
              <a:t>high frequency wave with no information</a:t>
            </a:r>
            <a:r>
              <a:rPr lang="en-US" dirty="0">
                <a:solidFill>
                  <a:schemeClr val="tx1"/>
                </a:solidFill>
              </a:rPr>
              <a:t>, </a:t>
            </a:r>
            <a:r>
              <a:rPr lang="en-US" b="1" dirty="0">
                <a:solidFill>
                  <a:schemeClr val="tx1"/>
                </a:solidFill>
              </a:rPr>
              <a:t>encode</a:t>
            </a:r>
            <a:r>
              <a:rPr lang="en-US" dirty="0">
                <a:solidFill>
                  <a:schemeClr val="tx1"/>
                </a:solidFill>
              </a:rPr>
              <a:t> the information on it through modulation and send the information at less power</a:t>
            </a:r>
          </a:p>
          <a:p>
            <a:pPr marL="571500" indent="-342900">
              <a:buFont typeface="Arial" panose="020B0604020202020204" pitchFamily="34" charset="0"/>
              <a:buChar char="•"/>
            </a:pPr>
            <a:r>
              <a:rPr lang="en-US" sz="2400" dirty="0">
                <a:solidFill>
                  <a:schemeClr val="tx1"/>
                </a:solidFill>
              </a:rPr>
              <a:t>What are possible complications?</a:t>
            </a:r>
          </a:p>
          <a:p>
            <a:pPr marL="1028700" lvl="1" indent="-342900">
              <a:buFont typeface="Arial" panose="020B0604020202020204" pitchFamily="34" charset="0"/>
              <a:buChar char="•"/>
            </a:pPr>
            <a:r>
              <a:rPr lang="en-US" b="1" dirty="0">
                <a:solidFill>
                  <a:schemeClr val="tx1"/>
                </a:solidFill>
              </a:rPr>
              <a:t>Noise</a:t>
            </a:r>
          </a:p>
          <a:p>
            <a:pPr marL="1028700" lvl="1" indent="-342900">
              <a:buFont typeface="Arial" panose="020B0604020202020204" pitchFamily="34" charset="0"/>
              <a:buChar char="•"/>
            </a:pPr>
            <a:r>
              <a:rPr lang="en-US" b="1" dirty="0">
                <a:solidFill>
                  <a:schemeClr val="tx1"/>
                </a:solidFill>
              </a:rPr>
              <a:t>Path loss effects</a:t>
            </a:r>
          </a:p>
          <a:p>
            <a:pPr marL="127000" indent="0">
              <a:buNone/>
            </a:pPr>
            <a:endParaRPr lang="en-US" sz="2400" dirty="0"/>
          </a:p>
          <a:p>
            <a:endParaRPr lang="en-US" dirty="0"/>
          </a:p>
        </p:txBody>
      </p:sp>
      <p:pic>
        <p:nvPicPr>
          <p:cNvPr id="9" name="Picture 8" descr="A satellite dish with waves coming out of it&#10;&#10;AI-generated content may be incorrect.">
            <a:extLst>
              <a:ext uri="{FF2B5EF4-FFF2-40B4-BE49-F238E27FC236}">
                <a16:creationId xmlns:a16="http://schemas.microsoft.com/office/drawing/2014/main" id="{BCA353DB-66E4-41B0-DB88-7469D8CD071E}"/>
              </a:ext>
            </a:extLst>
          </p:cNvPr>
          <p:cNvPicPr>
            <a:picLocks noChangeAspect="1"/>
          </p:cNvPicPr>
          <p:nvPr/>
        </p:nvPicPr>
        <p:blipFill>
          <a:blip r:embed="rId3"/>
          <a:stretch>
            <a:fillRect/>
          </a:stretch>
        </p:blipFill>
        <p:spPr>
          <a:xfrm>
            <a:off x="7053784" y="4057725"/>
            <a:ext cx="2018902" cy="2018902"/>
          </a:xfrm>
          <a:prstGeom prst="rect">
            <a:avLst/>
          </a:prstGeom>
        </p:spPr>
      </p:pic>
      <p:pic>
        <p:nvPicPr>
          <p:cNvPr id="10" name="Picture 9" descr="A satellite on a black background&#10;&#10;AI-generated content may be incorrect.">
            <a:extLst>
              <a:ext uri="{FF2B5EF4-FFF2-40B4-BE49-F238E27FC236}">
                <a16:creationId xmlns:a16="http://schemas.microsoft.com/office/drawing/2014/main" id="{FCCBE160-EB03-5305-BCAB-8FA16306F595}"/>
              </a:ext>
            </a:extLst>
          </p:cNvPr>
          <p:cNvPicPr>
            <a:picLocks noChangeAspect="1"/>
          </p:cNvPicPr>
          <p:nvPr/>
        </p:nvPicPr>
        <p:blipFill>
          <a:blip r:embed="rId4"/>
          <a:stretch>
            <a:fillRect/>
          </a:stretch>
        </p:blipFill>
        <p:spPr>
          <a:xfrm rot="5797602">
            <a:off x="9440276" y="1398863"/>
            <a:ext cx="2521778" cy="2521778"/>
          </a:xfrm>
          <a:prstGeom prst="rect">
            <a:avLst/>
          </a:prstGeom>
        </p:spPr>
      </p:pic>
    </p:spTree>
    <p:extLst>
      <p:ext uri="{BB962C8B-B14F-4D97-AF65-F5344CB8AC3E}">
        <p14:creationId xmlns:p14="http://schemas.microsoft.com/office/powerpoint/2010/main" val="1237663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3932 -0.00879 C 0.00287 -0.00879 0.10547 -0.11944 0.17722 -0.11736 C 0.24857 -0.11551 0.3892 -0.05278 0.3892 0.00324 C 0.3892 0.04491 0.47045 0.19167 0.47045 0.23403 " pathEditMode="relative" rAng="0" ptsTypes="AAAA">
                                      <p:cBhvr>
                                        <p:cTn id="6" dur="5000" fill="hold"/>
                                        <p:tgtEl>
                                          <p:spTgt spid="10"/>
                                        </p:tgtEl>
                                        <p:attrNameLst>
                                          <p:attrName>ppt_x</p:attrName>
                                          <p:attrName>ppt_y</p:attrName>
                                        </p:attrNameLst>
                                      </p:cBhvr>
                                      <p:rCtr x="25482"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E1DD395-F455-3D9D-3DB5-22213DEF6C6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0AB30D1E-26E1-24AC-EDE3-A7B96484E741}"/>
              </a:ext>
            </a:extLst>
          </p:cNvPr>
          <p:cNvGrpSpPr/>
          <p:nvPr/>
        </p:nvGrpSpPr>
        <p:grpSpPr>
          <a:xfrm>
            <a:off x="0" y="0"/>
            <a:ext cx="12192000" cy="6858000"/>
            <a:chOff x="0" y="0"/>
            <a:chExt cx="12192000" cy="6858000"/>
          </a:xfrm>
        </p:grpSpPr>
        <p:pic>
          <p:nvPicPr>
            <p:cNvPr id="7" name="Google Shape;72;p1">
              <a:extLst>
                <a:ext uri="{FF2B5EF4-FFF2-40B4-BE49-F238E27FC236}">
                  <a16:creationId xmlns:a16="http://schemas.microsoft.com/office/drawing/2014/main" id="{F651C781-0244-99C1-D89D-28C12F2301A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 name="Rectangle 7">
              <a:extLst>
                <a:ext uri="{FF2B5EF4-FFF2-40B4-BE49-F238E27FC236}">
                  <a16:creationId xmlns:a16="http://schemas.microsoft.com/office/drawing/2014/main" id="{D893B22A-2462-7DCA-F887-19A8C4AB80D0}"/>
                </a:ext>
              </a:extLst>
            </p:cNvPr>
            <p:cNvSpPr/>
            <p:nvPr/>
          </p:nvSpPr>
          <p:spPr>
            <a:xfrm>
              <a:off x="299886" y="5267960"/>
              <a:ext cx="2042160" cy="1412240"/>
            </a:xfrm>
            <a:prstGeom prst="rect">
              <a:avLst/>
            </a:prstGeom>
            <a:solidFill>
              <a:srgbClr val="3046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descr="A logo with text on it&#10;&#10;Description automatically generated">
              <a:extLst>
                <a:ext uri="{FF2B5EF4-FFF2-40B4-BE49-F238E27FC236}">
                  <a16:creationId xmlns:a16="http://schemas.microsoft.com/office/drawing/2014/main" id="{7B5B03AB-0E09-8006-ACE0-C1AB7B9829AA}"/>
                </a:ext>
              </a:extLst>
            </p:cNvPr>
            <p:cNvPicPr>
              <a:picLocks noChangeAspect="1"/>
            </p:cNvPicPr>
            <p:nvPr/>
          </p:nvPicPr>
          <p:blipFill>
            <a:blip r:embed="rId4"/>
            <a:stretch>
              <a:fillRect/>
            </a:stretch>
          </p:blipFill>
          <p:spPr>
            <a:xfrm>
              <a:off x="299886" y="5364481"/>
              <a:ext cx="1967038" cy="1036319"/>
            </a:xfrm>
            <a:prstGeom prst="rect">
              <a:avLst/>
            </a:prstGeom>
          </p:spPr>
        </p:pic>
      </p:grpSp>
      <p:sp>
        <p:nvSpPr>
          <p:cNvPr id="73" name="Google Shape;73;p1">
            <a:extLst>
              <a:ext uri="{FF2B5EF4-FFF2-40B4-BE49-F238E27FC236}">
                <a16:creationId xmlns:a16="http://schemas.microsoft.com/office/drawing/2014/main" id="{CFAA7B91-E14A-D328-52DE-CD30F2CA5155}"/>
              </a:ext>
            </a:extLst>
          </p:cNvPr>
          <p:cNvSpPr txBox="1"/>
          <p:nvPr/>
        </p:nvSpPr>
        <p:spPr>
          <a:xfrm>
            <a:off x="673388" y="2730394"/>
            <a:ext cx="6665100" cy="1938952"/>
          </a:xfrm>
          <a:prstGeom prst="rect">
            <a:avLst/>
          </a:prstGeom>
          <a:noFill/>
          <a:ln>
            <a:noFill/>
          </a:ln>
        </p:spPr>
        <p:txBody>
          <a:bodyPr spcFirstLastPara="1" wrap="square" lIns="91425" tIns="45700" rIns="91425" bIns="45700" anchor="t" anchorCtr="0">
            <a:spAutoFit/>
          </a:bodyPr>
          <a:lstStyle/>
          <a:p>
            <a:pPr algn="ctr">
              <a:buSzPts val="4000"/>
            </a:pPr>
            <a:r>
              <a:rPr lang="nl-NL" sz="4000" b="1" i="0" u="none" strike="noStrike" cap="none" dirty="0">
                <a:solidFill>
                  <a:srgbClr val="304654"/>
                </a:solidFill>
                <a:latin typeface="Chivo"/>
                <a:ea typeface="Chivo"/>
                <a:cs typeface="Chivo"/>
                <a:sym typeface="Chivo"/>
              </a:rPr>
              <a:t>Da Vinci </a:t>
            </a:r>
            <a:r>
              <a:rPr lang="en-GB" sz="4000" b="1" i="0" u="none" strike="noStrike" cap="none" dirty="0">
                <a:solidFill>
                  <a:srgbClr val="304654"/>
                </a:solidFill>
                <a:latin typeface="Chivo"/>
                <a:ea typeface="Chivo"/>
                <a:cs typeface="Chivo"/>
                <a:sym typeface="Chivo"/>
              </a:rPr>
              <a:t>Satellite</a:t>
            </a:r>
            <a:r>
              <a:rPr lang="nl-NL" sz="4000" b="1" dirty="0">
                <a:solidFill>
                  <a:srgbClr val="304654"/>
                </a:solidFill>
                <a:latin typeface="Chivo"/>
                <a:ea typeface="Chivo"/>
                <a:cs typeface="Chivo"/>
                <a:sym typeface="Chivo"/>
              </a:rPr>
              <a:t> </a:t>
            </a:r>
            <a:endParaRPr sz="4000" b="1" i="0" u="none" strike="noStrike" cap="none" dirty="0">
              <a:solidFill>
                <a:srgbClr val="304654"/>
              </a:solidFill>
              <a:latin typeface="Chivo"/>
              <a:ea typeface="Chivo"/>
              <a:cs typeface="Chivo"/>
              <a:sym typeface="Chivo"/>
            </a:endParaRPr>
          </a:p>
          <a:p>
            <a:pPr algn="ctr">
              <a:buSzPts val="4000"/>
            </a:pPr>
            <a:r>
              <a:rPr lang="nl-NL" sz="4000" b="1" i="0" u="none" strike="noStrike" cap="none" dirty="0">
                <a:solidFill>
                  <a:srgbClr val="304654"/>
                </a:solidFill>
                <a:latin typeface="Chivo"/>
                <a:ea typeface="Chivo"/>
                <a:cs typeface="Chivo"/>
                <a:sym typeface="Chivo"/>
              </a:rPr>
              <a:t>High School Briefing </a:t>
            </a:r>
            <a:r>
              <a:rPr lang="nl-NL" sz="4000" b="1" i="0" u="none" strike="noStrike" cap="none" dirty="0" err="1">
                <a:solidFill>
                  <a:srgbClr val="304654"/>
                </a:solidFill>
                <a:latin typeface="Chivo"/>
                <a:ea typeface="Chivo"/>
                <a:cs typeface="Chivo"/>
                <a:sym typeface="Chivo"/>
              </a:rPr>
              <a:t>Lecture</a:t>
            </a:r>
            <a:endParaRPr sz="4000" b="1" i="0" u="none" strike="noStrike" cap="none" dirty="0">
              <a:solidFill>
                <a:srgbClr val="304654"/>
              </a:solidFill>
              <a:latin typeface="Chivo"/>
              <a:ea typeface="Chivo"/>
              <a:cs typeface="Chivo"/>
              <a:sym typeface="Chivo"/>
            </a:endParaRPr>
          </a:p>
        </p:txBody>
      </p:sp>
    </p:spTree>
    <p:extLst>
      <p:ext uri="{BB962C8B-B14F-4D97-AF65-F5344CB8AC3E}">
        <p14:creationId xmlns:p14="http://schemas.microsoft.com/office/powerpoint/2010/main" val="27634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655D-301C-2A5A-D175-53B7E64D6838}"/>
              </a:ext>
            </a:extLst>
          </p:cNvPr>
          <p:cNvSpPr>
            <a:spLocks noGrp="1"/>
          </p:cNvSpPr>
          <p:nvPr>
            <p:ph type="title"/>
          </p:nvPr>
        </p:nvSpPr>
        <p:spPr/>
        <p:txBody>
          <a:bodyPr/>
          <a:lstStyle/>
          <a:p>
            <a:r>
              <a:rPr lang="en-US" dirty="0"/>
              <a:t>An Introduction to </a:t>
            </a:r>
            <a:br>
              <a:rPr lang="en-US" dirty="0"/>
            </a:br>
            <a:r>
              <a:rPr lang="en-US" dirty="0"/>
              <a:t>Satellite Communication</a:t>
            </a:r>
          </a:p>
        </p:txBody>
      </p:sp>
      <p:sp>
        <p:nvSpPr>
          <p:cNvPr id="3" name="Text Placeholder 2">
            <a:extLst>
              <a:ext uri="{FF2B5EF4-FFF2-40B4-BE49-F238E27FC236}">
                <a16:creationId xmlns:a16="http://schemas.microsoft.com/office/drawing/2014/main" id="{6E95DC2F-E263-46F6-1AA0-5B7669AC1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331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7076-FB4D-4C0A-F8D6-40252EEC4777}"/>
              </a:ext>
            </a:extLst>
          </p:cNvPr>
          <p:cNvSpPr>
            <a:spLocks noGrp="1"/>
          </p:cNvSpPr>
          <p:nvPr>
            <p:ph type="title"/>
          </p:nvPr>
        </p:nvSpPr>
        <p:spPr/>
        <p:txBody>
          <a:bodyPr/>
          <a:lstStyle/>
          <a:p>
            <a:r>
              <a:rPr lang="en-US" dirty="0"/>
              <a:t>What are we going to talk about?</a:t>
            </a:r>
          </a:p>
        </p:txBody>
      </p:sp>
      <p:sp>
        <p:nvSpPr>
          <p:cNvPr id="3" name="Text Placeholder 2">
            <a:extLst>
              <a:ext uri="{FF2B5EF4-FFF2-40B4-BE49-F238E27FC236}">
                <a16:creationId xmlns:a16="http://schemas.microsoft.com/office/drawing/2014/main" id="{7A2BF9C2-D27C-278D-4E25-033C135A5B0C}"/>
              </a:ext>
            </a:extLst>
          </p:cNvPr>
          <p:cNvSpPr>
            <a:spLocks noGrp="1"/>
          </p:cNvSpPr>
          <p:nvPr>
            <p:ph type="body" idx="1"/>
          </p:nvPr>
        </p:nvSpPr>
        <p:spPr/>
        <p:txBody>
          <a:bodyPr/>
          <a:lstStyle/>
          <a:p>
            <a:r>
              <a:rPr lang="en-US" sz="2400" dirty="0"/>
              <a:t>Why do satellites communicate?</a:t>
            </a:r>
          </a:p>
          <a:p>
            <a:r>
              <a:rPr lang="en-US" sz="2400" dirty="0"/>
              <a:t>How do satellites communicate?</a:t>
            </a:r>
          </a:p>
          <a:p>
            <a:r>
              <a:rPr lang="en-US" sz="2400" dirty="0"/>
              <a:t>What is modulation?</a:t>
            </a:r>
          </a:p>
          <a:p>
            <a:r>
              <a:rPr lang="en-US" sz="2400" dirty="0"/>
              <a:t>What are possible complications?</a:t>
            </a:r>
          </a:p>
          <a:p>
            <a:pPr marL="127000" indent="0">
              <a:buNone/>
            </a:pPr>
            <a:endParaRPr lang="en-US" sz="2400" dirty="0"/>
          </a:p>
          <a:p>
            <a:endParaRPr lang="en-US" dirty="0"/>
          </a:p>
        </p:txBody>
      </p:sp>
    </p:spTree>
    <p:extLst>
      <p:ext uri="{BB962C8B-B14F-4D97-AF65-F5344CB8AC3E}">
        <p14:creationId xmlns:p14="http://schemas.microsoft.com/office/powerpoint/2010/main" val="155530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70F97-FD8D-569F-1215-6BB84C7A5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7503A-8377-7150-82F4-6EDC95FA1EF0}"/>
              </a:ext>
            </a:extLst>
          </p:cNvPr>
          <p:cNvSpPr>
            <a:spLocks noGrp="1"/>
          </p:cNvSpPr>
          <p:nvPr>
            <p:ph type="title"/>
          </p:nvPr>
        </p:nvSpPr>
        <p:spPr/>
        <p:txBody>
          <a:bodyPr/>
          <a:lstStyle/>
          <a:p>
            <a:r>
              <a:rPr lang="en-US" dirty="0"/>
              <a:t>Why Do Satellites Communicate</a:t>
            </a:r>
          </a:p>
        </p:txBody>
      </p:sp>
      <p:sp>
        <p:nvSpPr>
          <p:cNvPr id="3" name="Text Placeholder 2">
            <a:extLst>
              <a:ext uri="{FF2B5EF4-FFF2-40B4-BE49-F238E27FC236}">
                <a16:creationId xmlns:a16="http://schemas.microsoft.com/office/drawing/2014/main" id="{9257FF7C-095E-E2B2-ABC5-99CBCE98FB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242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E7086-4544-D46B-E91A-B8AA06CB5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BBF5E-CA8C-A708-83C3-1F594828F564}"/>
              </a:ext>
            </a:extLst>
          </p:cNvPr>
          <p:cNvSpPr>
            <a:spLocks noGrp="1"/>
          </p:cNvSpPr>
          <p:nvPr>
            <p:ph type="title"/>
          </p:nvPr>
        </p:nvSpPr>
        <p:spPr>
          <a:xfrm>
            <a:off x="297012" y="304231"/>
            <a:ext cx="10515600" cy="464119"/>
          </a:xfrm>
        </p:spPr>
        <p:txBody>
          <a:bodyPr/>
          <a:lstStyle/>
          <a:p>
            <a:r>
              <a:rPr lang="en-US" sz="4000" dirty="0"/>
              <a:t>Why do Satellites Communicate?</a:t>
            </a:r>
          </a:p>
        </p:txBody>
      </p:sp>
      <p:sp>
        <p:nvSpPr>
          <p:cNvPr id="3" name="Text Placeholder 2">
            <a:extLst>
              <a:ext uri="{FF2B5EF4-FFF2-40B4-BE49-F238E27FC236}">
                <a16:creationId xmlns:a16="http://schemas.microsoft.com/office/drawing/2014/main" id="{46F63026-7535-6CC2-4B04-3BB0A2074D02}"/>
              </a:ext>
            </a:extLst>
          </p:cNvPr>
          <p:cNvSpPr>
            <a:spLocks noGrp="1"/>
          </p:cNvSpPr>
          <p:nvPr>
            <p:ph type="body" idx="1"/>
          </p:nvPr>
        </p:nvSpPr>
        <p:spPr>
          <a:xfrm>
            <a:off x="5197094" y="1026947"/>
            <a:ext cx="6110985" cy="2794749"/>
          </a:xfrm>
        </p:spPr>
        <p:txBody>
          <a:bodyPr/>
          <a:lstStyle/>
          <a:p>
            <a:pPr marL="228600" indent="0"/>
            <a:r>
              <a:rPr lang="en-US" dirty="0">
                <a:solidFill>
                  <a:schemeClr val="tx1"/>
                </a:solidFill>
              </a:rPr>
              <a:t>We send information from/to the satellite when we communicate. </a:t>
            </a:r>
          </a:p>
          <a:p>
            <a:pPr marL="228600" indent="0"/>
            <a:endParaRPr lang="en-US" dirty="0">
              <a:solidFill>
                <a:schemeClr val="tx1"/>
              </a:solidFill>
            </a:endParaRPr>
          </a:p>
          <a:p>
            <a:pPr marL="228600" indent="0"/>
            <a:r>
              <a:rPr lang="en-US" dirty="0">
                <a:solidFill>
                  <a:schemeClr val="tx1"/>
                </a:solidFill>
              </a:rPr>
              <a:t>The reasons why we want to communicate is to</a:t>
            </a:r>
          </a:p>
          <a:p>
            <a:pPr marL="228600" indent="0"/>
            <a:endParaRPr lang="en-US" dirty="0">
              <a:solidFill>
                <a:schemeClr val="tx1"/>
              </a:solidFill>
            </a:endParaRPr>
          </a:p>
          <a:p>
            <a:pPr marL="685800" indent="-457200">
              <a:buAutoNum type="arabicPeriod"/>
            </a:pPr>
            <a:r>
              <a:rPr lang="en-US" b="1" dirty="0">
                <a:solidFill>
                  <a:schemeClr val="tx1"/>
                </a:solidFill>
              </a:rPr>
              <a:t>Track</a:t>
            </a:r>
            <a:r>
              <a:rPr lang="en-US" dirty="0">
                <a:solidFill>
                  <a:schemeClr val="tx1"/>
                </a:solidFill>
              </a:rPr>
              <a:t> the satellite</a:t>
            </a:r>
          </a:p>
          <a:p>
            <a:pPr marL="685800" indent="-457200">
              <a:buAutoNum type="arabicPeriod"/>
            </a:pPr>
            <a:r>
              <a:rPr lang="en-US" dirty="0">
                <a:solidFill>
                  <a:schemeClr val="tx1"/>
                </a:solidFill>
              </a:rPr>
              <a:t>Establish </a:t>
            </a:r>
            <a:r>
              <a:rPr lang="en-US" b="1" dirty="0">
                <a:solidFill>
                  <a:schemeClr val="tx1"/>
                </a:solidFill>
              </a:rPr>
              <a:t>communication</a:t>
            </a:r>
          </a:p>
          <a:p>
            <a:pPr marL="685800" indent="-457200">
              <a:buAutoNum type="arabicPeriod"/>
            </a:pPr>
            <a:r>
              <a:rPr lang="en-US" b="1" dirty="0">
                <a:solidFill>
                  <a:schemeClr val="tx1"/>
                </a:solidFill>
              </a:rPr>
              <a:t>Data</a:t>
            </a:r>
            <a:r>
              <a:rPr lang="en-US" dirty="0">
                <a:solidFill>
                  <a:schemeClr val="tx1"/>
                </a:solidFill>
              </a:rPr>
              <a:t> exchange</a:t>
            </a:r>
          </a:p>
          <a:p>
            <a:pPr marL="685800" indent="-457200">
              <a:buAutoNum type="arabicPeriod"/>
            </a:pPr>
            <a:r>
              <a:rPr lang="en-US" b="1" dirty="0">
                <a:solidFill>
                  <a:schemeClr val="tx1"/>
                </a:solidFill>
              </a:rPr>
              <a:t>Monitor</a:t>
            </a:r>
            <a:r>
              <a:rPr lang="en-US" dirty="0">
                <a:solidFill>
                  <a:schemeClr val="tx1"/>
                </a:solidFill>
              </a:rPr>
              <a:t> and </a:t>
            </a:r>
            <a:r>
              <a:rPr lang="en-US" b="1" dirty="0">
                <a:solidFill>
                  <a:schemeClr val="tx1"/>
                </a:solidFill>
              </a:rPr>
              <a:t>Control</a:t>
            </a:r>
          </a:p>
        </p:txBody>
      </p:sp>
      <p:pic>
        <p:nvPicPr>
          <p:cNvPr id="4" name="Picture 3" descr="A satellite on a black background&#10;&#10;AI-generated content may be incorrect.">
            <a:extLst>
              <a:ext uri="{FF2B5EF4-FFF2-40B4-BE49-F238E27FC236}">
                <a16:creationId xmlns:a16="http://schemas.microsoft.com/office/drawing/2014/main" id="{001A65FE-553E-58F6-73EA-40325C3A425B}"/>
              </a:ext>
            </a:extLst>
          </p:cNvPr>
          <p:cNvPicPr>
            <a:picLocks noChangeAspect="1"/>
          </p:cNvPicPr>
          <p:nvPr/>
        </p:nvPicPr>
        <p:blipFill>
          <a:blip r:embed="rId3"/>
          <a:stretch>
            <a:fillRect/>
          </a:stretch>
        </p:blipFill>
        <p:spPr>
          <a:xfrm rot="5797602">
            <a:off x="-2402319" y="768350"/>
            <a:ext cx="2521778" cy="2521778"/>
          </a:xfrm>
          <a:prstGeom prst="rect">
            <a:avLst/>
          </a:prstGeom>
        </p:spPr>
      </p:pic>
      <p:pic>
        <p:nvPicPr>
          <p:cNvPr id="6" name="Picture 5" descr="A satellite dish with waves coming out of it&#10;&#10;AI-generated content may be incorrect.">
            <a:extLst>
              <a:ext uri="{FF2B5EF4-FFF2-40B4-BE49-F238E27FC236}">
                <a16:creationId xmlns:a16="http://schemas.microsoft.com/office/drawing/2014/main" id="{8BF28727-A434-2486-7CF0-9FFF5AFA564F}"/>
              </a:ext>
            </a:extLst>
          </p:cNvPr>
          <p:cNvPicPr>
            <a:picLocks noChangeAspect="1"/>
          </p:cNvPicPr>
          <p:nvPr/>
        </p:nvPicPr>
        <p:blipFill>
          <a:blip r:embed="rId4"/>
          <a:stretch>
            <a:fillRect/>
          </a:stretch>
        </p:blipFill>
        <p:spPr>
          <a:xfrm>
            <a:off x="-138753" y="4091179"/>
            <a:ext cx="2018902" cy="2018902"/>
          </a:xfrm>
          <a:prstGeom prst="rect">
            <a:avLst/>
          </a:prstGeom>
        </p:spPr>
      </p:pic>
    </p:spTree>
    <p:extLst>
      <p:ext uri="{BB962C8B-B14F-4D97-AF65-F5344CB8AC3E}">
        <p14:creationId xmlns:p14="http://schemas.microsoft.com/office/powerpoint/2010/main" val="6990779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3932 -0.00879 C 0.00286 -0.00879 0.10547 -0.11944 0.17721 -0.11736 C 0.24857 -0.11551 0.38919 -0.05277 0.38919 0.00324 C 0.38919 0.04491 0.47044 0.19167 0.47044 0.23403 " pathEditMode="relative" rAng="0" ptsTypes="AAAA">
                                      <p:cBhvr>
                                        <p:cTn id="6" dur="5000" fill="hold"/>
                                        <p:tgtEl>
                                          <p:spTgt spid="4"/>
                                        </p:tgtEl>
                                        <p:attrNameLst>
                                          <p:attrName>ppt_x</p:attrName>
                                          <p:attrName>ppt_y</p:attrName>
                                        </p:attrNameLst>
                                      </p:cBhvr>
                                      <p:rCtr x="25482"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655D-301C-2A5A-D175-53B7E64D6838}"/>
              </a:ext>
            </a:extLst>
          </p:cNvPr>
          <p:cNvSpPr>
            <a:spLocks noGrp="1"/>
          </p:cNvSpPr>
          <p:nvPr>
            <p:ph type="title"/>
          </p:nvPr>
        </p:nvSpPr>
        <p:spPr/>
        <p:txBody>
          <a:bodyPr/>
          <a:lstStyle/>
          <a:p>
            <a:r>
              <a:rPr lang="en-US" dirty="0"/>
              <a:t>How Do Satellites Communicate</a:t>
            </a:r>
          </a:p>
        </p:txBody>
      </p:sp>
      <p:sp>
        <p:nvSpPr>
          <p:cNvPr id="3" name="Text Placeholder 2">
            <a:extLst>
              <a:ext uri="{FF2B5EF4-FFF2-40B4-BE49-F238E27FC236}">
                <a16:creationId xmlns:a16="http://schemas.microsoft.com/office/drawing/2014/main" id="{6E95DC2F-E263-46F6-1AA0-5B7669AC18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19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064B-E9BC-8075-DBB7-D507408DB71F}"/>
              </a:ext>
            </a:extLst>
          </p:cNvPr>
          <p:cNvSpPr>
            <a:spLocks noGrp="1"/>
          </p:cNvSpPr>
          <p:nvPr>
            <p:ph type="title"/>
          </p:nvPr>
        </p:nvSpPr>
        <p:spPr>
          <a:xfrm>
            <a:off x="297012" y="304231"/>
            <a:ext cx="10515600" cy="464119"/>
          </a:xfrm>
        </p:spPr>
        <p:txBody>
          <a:bodyPr/>
          <a:lstStyle/>
          <a:p>
            <a:r>
              <a:rPr lang="en-US" sz="4000" dirty="0"/>
              <a:t>How do Satellites Communicate?</a:t>
            </a:r>
          </a:p>
        </p:txBody>
      </p:sp>
      <p:sp>
        <p:nvSpPr>
          <p:cNvPr id="3" name="Text Placeholder 2">
            <a:extLst>
              <a:ext uri="{FF2B5EF4-FFF2-40B4-BE49-F238E27FC236}">
                <a16:creationId xmlns:a16="http://schemas.microsoft.com/office/drawing/2014/main" id="{18806E61-C284-F114-BE20-CCF3DB9DD7F8}"/>
              </a:ext>
            </a:extLst>
          </p:cNvPr>
          <p:cNvSpPr>
            <a:spLocks noGrp="1"/>
          </p:cNvSpPr>
          <p:nvPr>
            <p:ph type="body" idx="1"/>
          </p:nvPr>
        </p:nvSpPr>
        <p:spPr>
          <a:xfrm>
            <a:off x="6582456" y="979747"/>
            <a:ext cx="3979990" cy="2794749"/>
          </a:xfrm>
        </p:spPr>
        <p:txBody>
          <a:bodyPr/>
          <a:lstStyle/>
          <a:p>
            <a:r>
              <a:rPr lang="en-US" dirty="0">
                <a:solidFill>
                  <a:schemeClr val="tx1"/>
                </a:solidFill>
              </a:rPr>
              <a:t>Main components:</a:t>
            </a:r>
          </a:p>
          <a:p>
            <a:pPr marL="685800" indent="-457200">
              <a:buAutoNum type="arabicPeriod"/>
            </a:pPr>
            <a:r>
              <a:rPr lang="en-US" b="1" dirty="0">
                <a:solidFill>
                  <a:schemeClr val="tx1"/>
                </a:solidFill>
              </a:rPr>
              <a:t>Antenna dish </a:t>
            </a:r>
            <a:r>
              <a:rPr lang="en-US" dirty="0">
                <a:solidFill>
                  <a:schemeClr val="tx1"/>
                </a:solidFill>
              </a:rPr>
              <a:t>on the satellite to receive and transmit</a:t>
            </a:r>
          </a:p>
          <a:p>
            <a:pPr marL="685800" indent="-457200">
              <a:buAutoNum type="arabicPeriod"/>
            </a:pPr>
            <a:r>
              <a:rPr lang="en-US" b="1" dirty="0">
                <a:solidFill>
                  <a:schemeClr val="tx1"/>
                </a:solidFill>
              </a:rPr>
              <a:t>Pointer device </a:t>
            </a:r>
            <a:r>
              <a:rPr lang="en-US" dirty="0">
                <a:solidFill>
                  <a:schemeClr val="tx1"/>
                </a:solidFill>
              </a:rPr>
              <a:t>on the satellite</a:t>
            </a:r>
          </a:p>
          <a:p>
            <a:pPr marL="685800" indent="-457200">
              <a:buAutoNum type="arabicPeriod"/>
            </a:pPr>
            <a:r>
              <a:rPr lang="en-US" b="1" dirty="0">
                <a:solidFill>
                  <a:schemeClr val="tx1"/>
                </a:solidFill>
              </a:rPr>
              <a:t>Ground stations</a:t>
            </a:r>
          </a:p>
          <a:p>
            <a:pPr marL="685800" indent="-457200">
              <a:buAutoNum type="arabicPeriod"/>
            </a:pPr>
            <a:endParaRPr lang="en-US" dirty="0"/>
          </a:p>
        </p:txBody>
      </p:sp>
      <p:pic>
        <p:nvPicPr>
          <p:cNvPr id="7" name="Picture 6">
            <a:extLst>
              <a:ext uri="{FF2B5EF4-FFF2-40B4-BE49-F238E27FC236}">
                <a16:creationId xmlns:a16="http://schemas.microsoft.com/office/drawing/2014/main" id="{A274188D-178E-F3C3-E3CC-D620FAB70A27}"/>
              </a:ext>
            </a:extLst>
          </p:cNvPr>
          <p:cNvPicPr>
            <a:picLocks noChangeAspect="1"/>
          </p:cNvPicPr>
          <p:nvPr/>
        </p:nvPicPr>
        <p:blipFill>
          <a:blip r:embed="rId2"/>
          <a:stretch>
            <a:fillRect/>
          </a:stretch>
        </p:blipFill>
        <p:spPr>
          <a:xfrm>
            <a:off x="399308" y="979747"/>
            <a:ext cx="6010116" cy="5049518"/>
          </a:xfrm>
          <a:prstGeom prst="rect">
            <a:avLst/>
          </a:prstGeom>
        </p:spPr>
      </p:pic>
    </p:spTree>
    <p:extLst>
      <p:ext uri="{BB962C8B-B14F-4D97-AF65-F5344CB8AC3E}">
        <p14:creationId xmlns:p14="http://schemas.microsoft.com/office/powerpoint/2010/main" val="1549131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468-AAF0-1489-7EE9-D8AC0FD8E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B1C4B-9580-F02C-8964-99FAC887DD8E}"/>
              </a:ext>
            </a:extLst>
          </p:cNvPr>
          <p:cNvSpPr>
            <a:spLocks noGrp="1"/>
          </p:cNvSpPr>
          <p:nvPr>
            <p:ph type="title"/>
          </p:nvPr>
        </p:nvSpPr>
        <p:spPr>
          <a:xfrm>
            <a:off x="297012" y="304231"/>
            <a:ext cx="10515600" cy="464119"/>
          </a:xfrm>
        </p:spPr>
        <p:txBody>
          <a:bodyPr/>
          <a:lstStyle/>
          <a:p>
            <a:r>
              <a:rPr lang="en-US" sz="4000" dirty="0"/>
              <a:t>How do Satellites Communicate?</a:t>
            </a:r>
          </a:p>
        </p:txBody>
      </p:sp>
      <p:sp>
        <p:nvSpPr>
          <p:cNvPr id="3" name="Text Placeholder 2">
            <a:extLst>
              <a:ext uri="{FF2B5EF4-FFF2-40B4-BE49-F238E27FC236}">
                <a16:creationId xmlns:a16="http://schemas.microsoft.com/office/drawing/2014/main" id="{FEAEE59B-401D-4DB2-12DE-4B37D56C7E53}"/>
              </a:ext>
            </a:extLst>
          </p:cNvPr>
          <p:cNvSpPr>
            <a:spLocks noGrp="1"/>
          </p:cNvSpPr>
          <p:nvPr>
            <p:ph type="body" idx="1"/>
          </p:nvPr>
        </p:nvSpPr>
        <p:spPr>
          <a:xfrm>
            <a:off x="415832" y="979747"/>
            <a:ext cx="3979990" cy="2794749"/>
          </a:xfrm>
        </p:spPr>
        <p:txBody>
          <a:bodyPr/>
          <a:lstStyle/>
          <a:p>
            <a:pPr marL="228600" indent="0"/>
            <a:r>
              <a:rPr lang="en-US" dirty="0">
                <a:solidFill>
                  <a:schemeClr val="tx1"/>
                </a:solidFill>
              </a:rPr>
              <a:t>Satellites use </a:t>
            </a:r>
            <a:r>
              <a:rPr lang="en-US" b="1" dirty="0">
                <a:solidFill>
                  <a:schemeClr val="tx1"/>
                </a:solidFill>
              </a:rPr>
              <a:t>high frequency waves</a:t>
            </a:r>
            <a:r>
              <a:rPr lang="en-US" dirty="0">
                <a:solidFill>
                  <a:schemeClr val="tx1"/>
                </a:solidFill>
              </a:rPr>
              <a:t> to communicate with the ground station.</a:t>
            </a:r>
          </a:p>
          <a:p>
            <a:pPr marL="228600" indent="0"/>
            <a:endParaRPr lang="en-US" dirty="0">
              <a:solidFill>
                <a:schemeClr val="tx1"/>
              </a:solidFill>
            </a:endParaRPr>
          </a:p>
          <a:p>
            <a:pPr marL="228600" indent="0"/>
            <a:r>
              <a:rPr lang="en-US" dirty="0">
                <a:solidFill>
                  <a:schemeClr val="tx1"/>
                </a:solidFill>
              </a:rPr>
              <a:t>High frequency is key:</a:t>
            </a:r>
          </a:p>
          <a:p>
            <a:pPr marL="685800" indent="-457200">
              <a:buAutoNum type="arabicPeriod"/>
            </a:pPr>
            <a:r>
              <a:rPr lang="en-US" dirty="0">
                <a:solidFill>
                  <a:schemeClr val="tx1"/>
                </a:solidFill>
              </a:rPr>
              <a:t>Information is not confused with </a:t>
            </a:r>
            <a:r>
              <a:rPr lang="en-US" b="1" dirty="0">
                <a:solidFill>
                  <a:schemeClr val="tx1"/>
                </a:solidFill>
              </a:rPr>
              <a:t>noise</a:t>
            </a:r>
          </a:p>
          <a:p>
            <a:pPr marL="685800" indent="-457200">
              <a:buAutoNum type="arabicPeriod"/>
            </a:pPr>
            <a:r>
              <a:rPr lang="en-US" b="1" dirty="0">
                <a:solidFill>
                  <a:schemeClr val="tx1"/>
                </a:solidFill>
              </a:rPr>
              <a:t>Less power </a:t>
            </a:r>
            <a:r>
              <a:rPr lang="en-US" dirty="0">
                <a:solidFill>
                  <a:schemeClr val="tx1"/>
                </a:solidFill>
              </a:rPr>
              <a:t>needed</a:t>
            </a:r>
          </a:p>
        </p:txBody>
      </p:sp>
      <p:pic>
        <p:nvPicPr>
          <p:cNvPr id="7" name="Picture 6">
            <a:extLst>
              <a:ext uri="{FF2B5EF4-FFF2-40B4-BE49-F238E27FC236}">
                <a16:creationId xmlns:a16="http://schemas.microsoft.com/office/drawing/2014/main" id="{9561F100-5AAD-1B81-E423-8AEF9FFF67D0}"/>
              </a:ext>
            </a:extLst>
          </p:cNvPr>
          <p:cNvPicPr>
            <a:picLocks noChangeAspect="1"/>
          </p:cNvPicPr>
          <p:nvPr/>
        </p:nvPicPr>
        <p:blipFill>
          <a:blip r:embed="rId3"/>
          <a:stretch>
            <a:fillRect/>
          </a:stretch>
        </p:blipFill>
        <p:spPr>
          <a:xfrm>
            <a:off x="12521670" y="656033"/>
            <a:ext cx="6010116" cy="5049518"/>
          </a:xfrm>
          <a:prstGeom prst="rect">
            <a:avLst/>
          </a:prstGeom>
        </p:spPr>
      </p:pic>
      <p:pic>
        <p:nvPicPr>
          <p:cNvPr id="5" name="Picture 4" descr="A diagram of a ray of light&#10;&#10;AI-generated content may be incorrect.">
            <a:extLst>
              <a:ext uri="{FF2B5EF4-FFF2-40B4-BE49-F238E27FC236}">
                <a16:creationId xmlns:a16="http://schemas.microsoft.com/office/drawing/2014/main" id="{61109883-97C4-0BA5-17B3-D956B13F68E7}"/>
              </a:ext>
            </a:extLst>
          </p:cNvPr>
          <p:cNvPicPr>
            <a:picLocks noChangeAspect="1"/>
          </p:cNvPicPr>
          <p:nvPr/>
        </p:nvPicPr>
        <p:blipFill>
          <a:blip r:embed="rId4"/>
          <a:stretch>
            <a:fillRect/>
          </a:stretch>
        </p:blipFill>
        <p:spPr>
          <a:xfrm>
            <a:off x="4716374" y="768350"/>
            <a:ext cx="6579076" cy="5164575"/>
          </a:xfrm>
          <a:prstGeom prst="rect">
            <a:avLst/>
          </a:prstGeom>
        </p:spPr>
      </p:pic>
      <p:sp>
        <p:nvSpPr>
          <p:cNvPr id="6" name="Oval 5">
            <a:extLst>
              <a:ext uri="{FF2B5EF4-FFF2-40B4-BE49-F238E27FC236}">
                <a16:creationId xmlns:a16="http://schemas.microsoft.com/office/drawing/2014/main" id="{EEE1A01F-2A82-3E9B-3730-ACAFAA7E40D8}"/>
              </a:ext>
            </a:extLst>
          </p:cNvPr>
          <p:cNvSpPr/>
          <p:nvPr/>
        </p:nvSpPr>
        <p:spPr>
          <a:xfrm>
            <a:off x="4716374" y="3590693"/>
            <a:ext cx="2509438" cy="32338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FF0000"/>
                </a:solidFill>
              </a:ln>
              <a:effectLst>
                <a:glow rad="228600">
                  <a:schemeClr val="accent2">
                    <a:satMod val="175000"/>
                    <a:alpha val="40000"/>
                  </a:schemeClr>
                </a:glow>
              </a:effectLst>
            </a:endParaRPr>
          </a:p>
        </p:txBody>
      </p:sp>
      <p:sp>
        <p:nvSpPr>
          <p:cNvPr id="8" name="Oval 7">
            <a:extLst>
              <a:ext uri="{FF2B5EF4-FFF2-40B4-BE49-F238E27FC236}">
                <a16:creationId xmlns:a16="http://schemas.microsoft.com/office/drawing/2014/main" id="{2B51F4C2-00B7-2B48-5225-07339E3C21ED}"/>
              </a:ext>
            </a:extLst>
          </p:cNvPr>
          <p:cNvSpPr/>
          <p:nvPr/>
        </p:nvSpPr>
        <p:spPr>
          <a:xfrm>
            <a:off x="4716374" y="4390691"/>
            <a:ext cx="2509438" cy="32338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FF0000"/>
                </a:solidFill>
              </a:ln>
              <a:effectLst>
                <a:glow rad="228600">
                  <a:schemeClr val="accent2">
                    <a:satMod val="175000"/>
                    <a:alpha val="40000"/>
                  </a:schemeClr>
                </a:glow>
              </a:effectLst>
            </a:endParaRPr>
          </a:p>
        </p:txBody>
      </p:sp>
    </p:spTree>
    <p:extLst>
      <p:ext uri="{BB962C8B-B14F-4D97-AF65-F5344CB8AC3E}">
        <p14:creationId xmlns:p14="http://schemas.microsoft.com/office/powerpoint/2010/main" val="838872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501C-6D7D-893B-759B-C031298A0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01D92-AF51-D41F-09E0-491F4CDF6381}"/>
              </a:ext>
            </a:extLst>
          </p:cNvPr>
          <p:cNvSpPr>
            <a:spLocks noGrp="1"/>
          </p:cNvSpPr>
          <p:nvPr>
            <p:ph type="title"/>
          </p:nvPr>
        </p:nvSpPr>
        <p:spPr>
          <a:xfrm>
            <a:off x="297012" y="304231"/>
            <a:ext cx="10515600" cy="464119"/>
          </a:xfrm>
        </p:spPr>
        <p:txBody>
          <a:bodyPr/>
          <a:lstStyle/>
          <a:p>
            <a:r>
              <a:rPr lang="en-US" sz="4000" dirty="0"/>
              <a:t>How do Satellites Communicate?</a:t>
            </a:r>
          </a:p>
        </p:txBody>
      </p:sp>
      <p:pic>
        <p:nvPicPr>
          <p:cNvPr id="13" name="Picture 12" descr="A graph of a signal&#10;&#10;AI-generated content may be incorrect.">
            <a:extLst>
              <a:ext uri="{FF2B5EF4-FFF2-40B4-BE49-F238E27FC236}">
                <a16:creationId xmlns:a16="http://schemas.microsoft.com/office/drawing/2014/main" id="{A03BFDF4-3F0E-D378-6C6F-319716E216C3}"/>
              </a:ext>
            </a:extLst>
          </p:cNvPr>
          <p:cNvPicPr>
            <a:picLocks noChangeAspect="1"/>
          </p:cNvPicPr>
          <p:nvPr/>
        </p:nvPicPr>
        <p:blipFill>
          <a:blip r:embed="rId3"/>
          <a:stretch>
            <a:fillRect/>
          </a:stretch>
        </p:blipFill>
        <p:spPr>
          <a:xfrm>
            <a:off x="3548984" y="656033"/>
            <a:ext cx="5412105" cy="5474312"/>
          </a:xfrm>
          <a:prstGeom prst="rect">
            <a:avLst/>
          </a:prstGeom>
        </p:spPr>
      </p:pic>
    </p:spTree>
    <p:extLst>
      <p:ext uri="{BB962C8B-B14F-4D97-AF65-F5344CB8AC3E}">
        <p14:creationId xmlns:p14="http://schemas.microsoft.com/office/powerpoint/2010/main" val="2045035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EBF698E703754EA2FEC6AFDD59DE92" ma:contentTypeVersion="16" ma:contentTypeDescription="Een nieuw document maken." ma:contentTypeScope="" ma:versionID="e94132141a6bb577a47986b2ecad317e">
  <xsd:schema xmlns:xsd="http://www.w3.org/2001/XMLSchema" xmlns:xs="http://www.w3.org/2001/XMLSchema" xmlns:p="http://schemas.microsoft.com/office/2006/metadata/properties" xmlns:ns2="f4d217b8-62d8-4838-bd5e-bc0e1c1ca5b2" xmlns:ns3="895a7ce1-3e73-4738-9e21-abf6ed3df5fa" targetNamespace="http://schemas.microsoft.com/office/2006/metadata/properties" ma:root="true" ma:fieldsID="b8f14be07ecac25434edd80832615a68" ns2:_="" ns3:_="">
    <xsd:import namespace="f4d217b8-62d8-4838-bd5e-bc0e1c1ca5b2"/>
    <xsd:import namespace="895a7ce1-3e73-4738-9e21-abf6ed3df5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DateTaken" minOccurs="0"/>
                <xsd:element ref="ns2:Datum"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d217b8-62d8-4838-bd5e-bc0e1c1ca5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ternalName="MediaServiceDateTaken" ma:readOnly="true">
      <xsd:simpleType>
        <xsd:restriction base="dms:Text"/>
      </xsd:simpleType>
    </xsd:element>
    <xsd:element name="Datum" ma:index="19" nillable="true" ma:displayName="Datum" ma:format="DateOnly" ma:internalName="Datum">
      <xsd:simpleType>
        <xsd:restriction base="dms:DateTim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95a7ce1-3e73-4738-9e21-abf6ed3df5f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5cd2e2b-525b-4cd4-ae0d-9b727b4446d8}" ma:internalName="TaxCatchAll" ma:showField="CatchAllData" ma:web="895a7ce1-3e73-4738-9e21-abf6ed3df5fa">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4d217b8-62d8-4838-bd5e-bc0e1c1ca5b2">
      <Terms xmlns="http://schemas.microsoft.com/office/infopath/2007/PartnerControls"/>
    </lcf76f155ced4ddcb4097134ff3c332f>
    <TaxCatchAll xmlns="895a7ce1-3e73-4738-9e21-abf6ed3df5fa" xsi:nil="true"/>
    <Datum xmlns="f4d217b8-62d8-4838-bd5e-bc0e1c1ca5b2" xsi:nil="true"/>
  </documentManagement>
</p:properties>
</file>

<file path=customXml/itemProps1.xml><?xml version="1.0" encoding="utf-8"?>
<ds:datastoreItem xmlns:ds="http://schemas.openxmlformats.org/officeDocument/2006/customXml" ds:itemID="{A58C0AB4-BA3C-44E3-8D7B-C4CFBD2187DC}">
  <ds:schemaRefs>
    <ds:schemaRef ds:uri="http://schemas.microsoft.com/sharepoint/v3/contenttype/forms"/>
  </ds:schemaRefs>
</ds:datastoreItem>
</file>

<file path=customXml/itemProps2.xml><?xml version="1.0" encoding="utf-8"?>
<ds:datastoreItem xmlns:ds="http://schemas.openxmlformats.org/officeDocument/2006/customXml" ds:itemID="{D252801A-6D4A-48ED-AB67-1738D9687D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d217b8-62d8-4838-bd5e-bc0e1c1ca5b2"/>
    <ds:schemaRef ds:uri="895a7ce1-3e73-4738-9e21-abf6ed3df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A2EAD5-40FD-4543-AFBD-C521C8FE7F04}">
  <ds:schemaRefs>
    <ds:schemaRef ds:uri="http://schemas.openxmlformats.org/package/2006/metadata/core-properties"/>
    <ds:schemaRef ds:uri="http://schemas.microsoft.com/office/2006/documentManagement/types"/>
    <ds:schemaRef ds:uri="http://purl.org/dc/elements/1.1/"/>
    <ds:schemaRef ds:uri="895a7ce1-3e73-4738-9e21-abf6ed3df5fa"/>
    <ds:schemaRef ds:uri="http://purl.org/dc/terms/"/>
    <ds:schemaRef ds:uri="http://schemas.microsoft.com/office/infopath/2007/PartnerControls"/>
    <ds:schemaRef ds:uri="f4d217b8-62d8-4838-bd5e-bc0e1c1ca5b2"/>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15357</TotalTime>
  <Words>863</Words>
  <Application>Microsoft Office PowerPoint</Application>
  <PresentationFormat>Widescreen</PresentationFormat>
  <Paragraphs>112</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Chivo</vt:lpstr>
      <vt:lpstr>Arial</vt:lpstr>
      <vt:lpstr>Calibri</vt:lpstr>
      <vt:lpstr>Zilla Slab</vt:lpstr>
      <vt:lpstr>Custom Design</vt:lpstr>
      <vt:lpstr>PowerPoint Presentation</vt:lpstr>
      <vt:lpstr>An Introduction to  Satellite Communication</vt:lpstr>
      <vt:lpstr>What are we going to talk about?</vt:lpstr>
      <vt:lpstr>Why Do Satellites Communicate</vt:lpstr>
      <vt:lpstr>Why do Satellites Communicate?</vt:lpstr>
      <vt:lpstr>How Do Satellites Communicate</vt:lpstr>
      <vt:lpstr>How do Satellites Communicate?</vt:lpstr>
      <vt:lpstr>How do Satellites Communicate?</vt:lpstr>
      <vt:lpstr>How do Satellites Communicate?</vt:lpstr>
      <vt:lpstr>How do Satellites Communicate?</vt:lpstr>
      <vt:lpstr>What is Modulation?</vt:lpstr>
      <vt:lpstr>What is Modulation?</vt:lpstr>
      <vt:lpstr>Demonstration</vt:lpstr>
      <vt:lpstr>What are Possible Complications?</vt:lpstr>
      <vt:lpstr>Noise</vt:lpstr>
      <vt:lpstr>Path Loss Effects</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 Post</dc:creator>
  <cp:lastModifiedBy>Ali Alper Ataşoğlu</cp:lastModifiedBy>
  <cp:revision>38</cp:revision>
  <dcterms:created xsi:type="dcterms:W3CDTF">2020-01-03T16:48:26Z</dcterms:created>
  <dcterms:modified xsi:type="dcterms:W3CDTF">2025-02-12T11:28:52Z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0x010100D8EBF698E703754EA2FEC6AFDD59DE92</vt:lpwstr>
  </property>
  <property fmtid="{D5CDD505-2E9C-101B-9397-08002B2CF9AE}" pid="3" name="MediaServiceImageTags">
    <vt:lpwstr/>
  </property>
</Properties>
</file>